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9"/>
  </p:notesMasterIdLst>
  <p:sldIdLst>
    <p:sldId id="528" r:id="rId2"/>
    <p:sldId id="529" r:id="rId3"/>
    <p:sldId id="596" r:id="rId4"/>
    <p:sldId id="471" r:id="rId5"/>
    <p:sldId id="486" r:id="rId6"/>
    <p:sldId id="476" r:id="rId7"/>
    <p:sldId id="483" r:id="rId8"/>
  </p:sldIdLst>
  <p:sldSz cx="7775575" cy="1090771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99FF"/>
    <a:srgbClr val="CC66FF"/>
    <a:srgbClr val="FF93FF"/>
    <a:srgbClr val="FF66FF"/>
    <a:srgbClr val="CC00FF"/>
    <a:srgbClr val="9933FF"/>
    <a:srgbClr val="6666FF"/>
    <a:srgbClr val="0099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92" autoAdjust="0"/>
    <p:restoredTop sz="94660"/>
  </p:normalViewPr>
  <p:slideViewPr>
    <p:cSldViewPr snapToGrid="0">
      <p:cViewPr varScale="1">
        <p:scale>
          <a:sx n="71" d="100"/>
          <a:sy n="71" d="100"/>
        </p:scale>
        <p:origin x="2952" y="66"/>
      </p:cViewPr>
      <p:guideLst>
        <p:guide orient="horz" pos="3435"/>
        <p:guide pos="244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de-DE"/>
          </a:p>
        </p:txBody>
      </p:sp>
      <p:sp>
        <p:nvSpPr>
          <p:cNvPr id="3" name="Datumsplatzhalt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49217028-9F33-4CC0-8585-75DACE643056}" type="datetimeFigureOut">
              <a:rPr lang="de-DE" smtClean="0"/>
              <a:t>25.07.2020</a:t>
            </a:fld>
            <a:endParaRPr lang="de-DE"/>
          </a:p>
        </p:txBody>
      </p:sp>
      <p:sp>
        <p:nvSpPr>
          <p:cNvPr id="4" name="Folienbildplatzhalter 3"/>
          <p:cNvSpPr>
            <a:spLocks noGrp="1" noRot="1" noChangeAspect="1"/>
          </p:cNvSpPr>
          <p:nvPr>
            <p:ph type="sldImg" idx="2"/>
          </p:nvPr>
        </p:nvSpPr>
        <p:spPr>
          <a:xfrm>
            <a:off x="2238375" y="1252538"/>
            <a:ext cx="2411413" cy="3382962"/>
          </a:xfrm>
          <a:prstGeom prst="rect">
            <a:avLst/>
          </a:prstGeom>
          <a:noFill/>
          <a:ln w="12700">
            <a:solidFill>
              <a:prstClr val="black"/>
            </a:solidFill>
          </a:ln>
        </p:spPr>
        <p:txBody>
          <a:bodyPr vert="horz" lIns="96625" tIns="48312" rIns="96625" bIns="48312" rtlCol="0" anchor="ctr"/>
          <a:lstStyle/>
          <a:p>
            <a:endParaRPr lang="de-DE"/>
          </a:p>
        </p:txBody>
      </p:sp>
      <p:sp>
        <p:nvSpPr>
          <p:cNvPr id="5" name="Notizenplatzhalt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5EFFF00A-4AB4-4CDB-9996-EEAE6C80FD87}" type="slidenum">
              <a:rPr lang="de-DE" smtClean="0"/>
              <a:t>‹Nr.›</a:t>
            </a:fld>
            <a:endParaRPr lang="de-DE"/>
          </a:p>
        </p:txBody>
      </p:sp>
    </p:spTree>
    <p:extLst>
      <p:ext uri="{BB962C8B-B14F-4D97-AF65-F5344CB8AC3E}">
        <p14:creationId xmlns:p14="http://schemas.microsoft.com/office/powerpoint/2010/main" val="851056274"/>
      </p:ext>
    </p:extLst>
  </p:cSld>
  <p:clrMap bg1="lt1" tx1="dk1" bg2="lt2" tx2="dk2" accent1="accent1" accent2="accent2" accent3="accent3" accent4="accent4" accent5="accent5" accent6="accent6" hlink="hlink" folHlink="folHlink"/>
  <p:notesStyle>
    <a:lvl1pPr marL="0" algn="l" defTabSz="935980" rtl="0" eaLnBrk="1" latinLnBrk="0" hangingPunct="1">
      <a:defRPr sz="1228" kern="1200">
        <a:solidFill>
          <a:schemeClr val="tx1"/>
        </a:solidFill>
        <a:latin typeface="+mn-lt"/>
        <a:ea typeface="+mn-ea"/>
        <a:cs typeface="+mn-cs"/>
      </a:defRPr>
    </a:lvl1pPr>
    <a:lvl2pPr marL="467990" algn="l" defTabSz="935980" rtl="0" eaLnBrk="1" latinLnBrk="0" hangingPunct="1">
      <a:defRPr sz="1228" kern="1200">
        <a:solidFill>
          <a:schemeClr val="tx1"/>
        </a:solidFill>
        <a:latin typeface="+mn-lt"/>
        <a:ea typeface="+mn-ea"/>
        <a:cs typeface="+mn-cs"/>
      </a:defRPr>
    </a:lvl2pPr>
    <a:lvl3pPr marL="935980" algn="l" defTabSz="935980" rtl="0" eaLnBrk="1" latinLnBrk="0" hangingPunct="1">
      <a:defRPr sz="1228" kern="1200">
        <a:solidFill>
          <a:schemeClr val="tx1"/>
        </a:solidFill>
        <a:latin typeface="+mn-lt"/>
        <a:ea typeface="+mn-ea"/>
        <a:cs typeface="+mn-cs"/>
      </a:defRPr>
    </a:lvl3pPr>
    <a:lvl4pPr marL="1403970" algn="l" defTabSz="935980" rtl="0" eaLnBrk="1" latinLnBrk="0" hangingPunct="1">
      <a:defRPr sz="1228" kern="1200">
        <a:solidFill>
          <a:schemeClr val="tx1"/>
        </a:solidFill>
        <a:latin typeface="+mn-lt"/>
        <a:ea typeface="+mn-ea"/>
        <a:cs typeface="+mn-cs"/>
      </a:defRPr>
    </a:lvl4pPr>
    <a:lvl5pPr marL="1871960" algn="l" defTabSz="935980" rtl="0" eaLnBrk="1" latinLnBrk="0" hangingPunct="1">
      <a:defRPr sz="1228" kern="1200">
        <a:solidFill>
          <a:schemeClr val="tx1"/>
        </a:solidFill>
        <a:latin typeface="+mn-lt"/>
        <a:ea typeface="+mn-ea"/>
        <a:cs typeface="+mn-cs"/>
      </a:defRPr>
    </a:lvl5pPr>
    <a:lvl6pPr marL="2339950" algn="l" defTabSz="935980" rtl="0" eaLnBrk="1" latinLnBrk="0" hangingPunct="1">
      <a:defRPr sz="1228" kern="1200">
        <a:solidFill>
          <a:schemeClr val="tx1"/>
        </a:solidFill>
        <a:latin typeface="+mn-lt"/>
        <a:ea typeface="+mn-ea"/>
        <a:cs typeface="+mn-cs"/>
      </a:defRPr>
    </a:lvl6pPr>
    <a:lvl7pPr marL="2807940" algn="l" defTabSz="935980" rtl="0" eaLnBrk="1" latinLnBrk="0" hangingPunct="1">
      <a:defRPr sz="1228" kern="1200">
        <a:solidFill>
          <a:schemeClr val="tx1"/>
        </a:solidFill>
        <a:latin typeface="+mn-lt"/>
        <a:ea typeface="+mn-ea"/>
        <a:cs typeface="+mn-cs"/>
      </a:defRPr>
    </a:lvl7pPr>
    <a:lvl8pPr marL="3275929" algn="l" defTabSz="935980" rtl="0" eaLnBrk="1" latinLnBrk="0" hangingPunct="1">
      <a:defRPr sz="1228" kern="1200">
        <a:solidFill>
          <a:schemeClr val="tx1"/>
        </a:solidFill>
        <a:latin typeface="+mn-lt"/>
        <a:ea typeface="+mn-ea"/>
        <a:cs typeface="+mn-cs"/>
      </a:defRPr>
    </a:lvl8pPr>
    <a:lvl9pPr marL="3743919" algn="l" defTabSz="935980" rtl="0" eaLnBrk="1" latinLnBrk="0" hangingPunct="1">
      <a:defRPr sz="12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de-DE" smtClean="0"/>
              <a:t>Titelmasterformat durch Klicken bearbeiten</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7854215E-DCA1-4668-BFC7-D3D63DDF8952}" type="datetime1">
              <a:rPr lang="de-DE" smtClean="0"/>
              <a:t>25.07.2020</a:t>
            </a:fld>
            <a:endParaRPr lang="de-DE"/>
          </a:p>
        </p:txBody>
      </p:sp>
      <p:sp>
        <p:nvSpPr>
          <p:cNvPr id="5" name="Footer Placeholder 4"/>
          <p:cNvSpPr>
            <a:spLocks noGrp="1"/>
          </p:cNvSpPr>
          <p:nvPr>
            <p:ph type="ftr" sz="quarter" idx="11"/>
          </p:nvPr>
        </p:nvSpPr>
        <p:spPr/>
        <p:txBody>
          <a:bodyPr/>
          <a:lstStyle/>
          <a:p>
            <a:r>
              <a:rPr lang="de-DE" smtClean="0"/>
              <a:t>Stiftung Bündnis Mensch &amp; Tier</a:t>
            </a:r>
            <a:endParaRPr lang="de-DE"/>
          </a:p>
        </p:txBody>
      </p:sp>
      <p:sp>
        <p:nvSpPr>
          <p:cNvPr id="6" name="Slide Number Placeholder 5"/>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209322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5A0FDA9-4D51-43E0-AEFE-247A74D6E992}" type="datetime1">
              <a:rPr lang="de-DE" smtClean="0"/>
              <a:t>25.07.2020</a:t>
            </a:fld>
            <a:endParaRPr lang="de-DE"/>
          </a:p>
        </p:txBody>
      </p:sp>
      <p:sp>
        <p:nvSpPr>
          <p:cNvPr id="5" name="Footer Placeholder 4"/>
          <p:cNvSpPr>
            <a:spLocks noGrp="1"/>
          </p:cNvSpPr>
          <p:nvPr>
            <p:ph type="ftr" sz="quarter" idx="11"/>
          </p:nvPr>
        </p:nvSpPr>
        <p:spPr/>
        <p:txBody>
          <a:bodyPr/>
          <a:lstStyle/>
          <a:p>
            <a:r>
              <a:rPr lang="de-DE" smtClean="0"/>
              <a:t>Stiftung Bündnis Mensch &amp; Tier</a:t>
            </a:r>
            <a:endParaRPr lang="de-DE"/>
          </a:p>
        </p:txBody>
      </p:sp>
      <p:sp>
        <p:nvSpPr>
          <p:cNvPr id="6" name="Slide Number Placeholder 5"/>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36771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CEBE2B7-3222-41A6-A34C-B08BD6E0B2A0}" type="datetime1">
              <a:rPr lang="de-DE" smtClean="0"/>
              <a:t>25.07.2020</a:t>
            </a:fld>
            <a:endParaRPr lang="de-DE"/>
          </a:p>
        </p:txBody>
      </p:sp>
      <p:sp>
        <p:nvSpPr>
          <p:cNvPr id="5" name="Footer Placeholder 4"/>
          <p:cNvSpPr>
            <a:spLocks noGrp="1"/>
          </p:cNvSpPr>
          <p:nvPr>
            <p:ph type="ftr" sz="quarter" idx="11"/>
          </p:nvPr>
        </p:nvSpPr>
        <p:spPr/>
        <p:txBody>
          <a:bodyPr/>
          <a:lstStyle/>
          <a:p>
            <a:r>
              <a:rPr lang="de-DE" smtClean="0"/>
              <a:t>Stiftung Bündnis Mensch &amp; Tier</a:t>
            </a:r>
            <a:endParaRPr lang="de-DE"/>
          </a:p>
        </p:txBody>
      </p:sp>
      <p:sp>
        <p:nvSpPr>
          <p:cNvPr id="6" name="Slide Number Placeholder 5"/>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367219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C2646A0-D06A-479B-BD4A-82A026B13143}" type="datetime1">
              <a:rPr lang="de-DE" smtClean="0"/>
              <a:t>25.07.2020</a:t>
            </a:fld>
            <a:endParaRPr lang="de-DE"/>
          </a:p>
        </p:txBody>
      </p:sp>
      <p:sp>
        <p:nvSpPr>
          <p:cNvPr id="5" name="Footer Placeholder 4"/>
          <p:cNvSpPr>
            <a:spLocks noGrp="1"/>
          </p:cNvSpPr>
          <p:nvPr>
            <p:ph type="ftr" sz="quarter" idx="11"/>
          </p:nvPr>
        </p:nvSpPr>
        <p:spPr/>
        <p:txBody>
          <a:bodyPr/>
          <a:lstStyle/>
          <a:p>
            <a:r>
              <a:rPr lang="de-DE" smtClean="0"/>
              <a:t>Stiftung Bündnis Mensch &amp; Tier</a:t>
            </a:r>
            <a:endParaRPr lang="de-DE"/>
          </a:p>
        </p:txBody>
      </p:sp>
      <p:sp>
        <p:nvSpPr>
          <p:cNvPr id="6" name="Slide Number Placeholder 5"/>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77935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57EAF74F-3EEF-46C0-9D0F-A7E3E2AD97C0}" type="datetime1">
              <a:rPr lang="de-DE" smtClean="0"/>
              <a:t>25.07.2020</a:t>
            </a:fld>
            <a:endParaRPr lang="de-DE"/>
          </a:p>
        </p:txBody>
      </p:sp>
      <p:sp>
        <p:nvSpPr>
          <p:cNvPr id="5" name="Footer Placeholder 4"/>
          <p:cNvSpPr>
            <a:spLocks noGrp="1"/>
          </p:cNvSpPr>
          <p:nvPr>
            <p:ph type="ftr" sz="quarter" idx="11"/>
          </p:nvPr>
        </p:nvSpPr>
        <p:spPr/>
        <p:txBody>
          <a:bodyPr/>
          <a:lstStyle/>
          <a:p>
            <a:r>
              <a:rPr lang="de-DE" smtClean="0"/>
              <a:t>Stiftung Bündnis Mensch &amp; Tier</a:t>
            </a:r>
            <a:endParaRPr lang="de-DE"/>
          </a:p>
        </p:txBody>
      </p:sp>
      <p:sp>
        <p:nvSpPr>
          <p:cNvPr id="6" name="Slide Number Placeholder 5"/>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45543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F072A23-4DFD-4E08-9CEA-10A8070383E5}" type="datetime1">
              <a:rPr lang="de-DE" smtClean="0"/>
              <a:t>25.07.2020</a:t>
            </a:fld>
            <a:endParaRPr lang="de-DE"/>
          </a:p>
        </p:txBody>
      </p:sp>
      <p:sp>
        <p:nvSpPr>
          <p:cNvPr id="6" name="Footer Placeholder 5"/>
          <p:cNvSpPr>
            <a:spLocks noGrp="1"/>
          </p:cNvSpPr>
          <p:nvPr>
            <p:ph type="ftr" sz="quarter" idx="11"/>
          </p:nvPr>
        </p:nvSpPr>
        <p:spPr/>
        <p:txBody>
          <a:bodyPr/>
          <a:lstStyle/>
          <a:p>
            <a:r>
              <a:rPr lang="de-DE" smtClean="0"/>
              <a:t>Stiftung Bündnis Mensch &amp; Tier</a:t>
            </a:r>
            <a:endParaRPr lang="de-DE"/>
          </a:p>
        </p:txBody>
      </p:sp>
      <p:sp>
        <p:nvSpPr>
          <p:cNvPr id="7" name="Slide Number Placeholder 6"/>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41008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de-DE" smtClean="0"/>
              <a:t>Formatvorlagen des Textmasters bearbeiten</a:t>
            </a:r>
          </a:p>
        </p:txBody>
      </p:sp>
      <p:sp>
        <p:nvSpPr>
          <p:cNvPr id="4" name="Content Placeholder 3"/>
          <p:cNvSpPr>
            <a:spLocks noGrp="1"/>
          </p:cNvSpPr>
          <p:nvPr>
            <p:ph sz="half" idx="2"/>
          </p:nvPr>
        </p:nvSpPr>
        <p:spPr>
          <a:xfrm>
            <a:off x="535584" y="3984345"/>
            <a:ext cx="3289432" cy="586037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de-DE" smtClean="0"/>
              <a:t>Formatvorlagen des Textmasters bearbeiten</a:t>
            </a:r>
          </a:p>
        </p:txBody>
      </p:sp>
      <p:sp>
        <p:nvSpPr>
          <p:cNvPr id="6" name="Content Placeholder 5"/>
          <p:cNvSpPr>
            <a:spLocks noGrp="1"/>
          </p:cNvSpPr>
          <p:nvPr>
            <p:ph sz="quarter" idx="4"/>
          </p:nvPr>
        </p:nvSpPr>
        <p:spPr>
          <a:xfrm>
            <a:off x="3936385" y="3984345"/>
            <a:ext cx="3305632" cy="586037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AE1B271C-862F-4956-83EA-82FEF122B36D}" type="datetime1">
              <a:rPr lang="de-DE" smtClean="0"/>
              <a:t>25.07.2020</a:t>
            </a:fld>
            <a:endParaRPr lang="de-DE"/>
          </a:p>
        </p:txBody>
      </p:sp>
      <p:sp>
        <p:nvSpPr>
          <p:cNvPr id="8" name="Footer Placeholder 7"/>
          <p:cNvSpPr>
            <a:spLocks noGrp="1"/>
          </p:cNvSpPr>
          <p:nvPr>
            <p:ph type="ftr" sz="quarter" idx="11"/>
          </p:nvPr>
        </p:nvSpPr>
        <p:spPr/>
        <p:txBody>
          <a:bodyPr/>
          <a:lstStyle/>
          <a:p>
            <a:r>
              <a:rPr lang="de-DE" smtClean="0"/>
              <a:t>Stiftung Bündnis Mensch &amp; Tier</a:t>
            </a:r>
            <a:endParaRPr lang="de-DE"/>
          </a:p>
        </p:txBody>
      </p:sp>
      <p:sp>
        <p:nvSpPr>
          <p:cNvPr id="9" name="Slide Number Placeholder 8"/>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126566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D36216A-D20B-4062-8D88-B6D959D38F75}" type="datetime1">
              <a:rPr lang="de-DE" smtClean="0"/>
              <a:t>25.07.2020</a:t>
            </a:fld>
            <a:endParaRPr lang="de-DE"/>
          </a:p>
        </p:txBody>
      </p:sp>
      <p:sp>
        <p:nvSpPr>
          <p:cNvPr id="4" name="Footer Placeholder 3"/>
          <p:cNvSpPr>
            <a:spLocks noGrp="1"/>
          </p:cNvSpPr>
          <p:nvPr>
            <p:ph type="ftr" sz="quarter" idx="11"/>
          </p:nvPr>
        </p:nvSpPr>
        <p:spPr/>
        <p:txBody>
          <a:bodyPr/>
          <a:lstStyle/>
          <a:p>
            <a:r>
              <a:rPr lang="de-DE" smtClean="0"/>
              <a:t>Stiftung Bündnis Mensch &amp; Tier</a:t>
            </a:r>
            <a:endParaRPr lang="de-DE"/>
          </a:p>
        </p:txBody>
      </p:sp>
      <p:sp>
        <p:nvSpPr>
          <p:cNvPr id="5" name="Slide Number Placeholder 4"/>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302041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BAEEE-4F13-4850-B6C8-F77377882C1A}" type="datetime1">
              <a:rPr lang="de-DE" smtClean="0"/>
              <a:t>25.07.2020</a:t>
            </a:fld>
            <a:endParaRPr lang="de-DE"/>
          </a:p>
        </p:txBody>
      </p:sp>
      <p:sp>
        <p:nvSpPr>
          <p:cNvPr id="3" name="Footer Placeholder 2"/>
          <p:cNvSpPr>
            <a:spLocks noGrp="1"/>
          </p:cNvSpPr>
          <p:nvPr>
            <p:ph type="ftr" sz="quarter" idx="11"/>
          </p:nvPr>
        </p:nvSpPr>
        <p:spPr/>
        <p:txBody>
          <a:bodyPr/>
          <a:lstStyle/>
          <a:p>
            <a:r>
              <a:rPr lang="de-DE" smtClean="0"/>
              <a:t>Stiftung Bündnis Mensch &amp; Tier</a:t>
            </a:r>
            <a:endParaRPr lang="de-DE"/>
          </a:p>
        </p:txBody>
      </p:sp>
      <p:sp>
        <p:nvSpPr>
          <p:cNvPr id="4" name="Slide Number Placeholder 3"/>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61708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de-DE" smtClean="0"/>
              <a:t>Titelmasterformat durch Klicken bearbeiten</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AF011417-FC29-4CD8-A9B7-988437BFB441}" type="datetime1">
              <a:rPr lang="de-DE" smtClean="0"/>
              <a:t>25.07.2020</a:t>
            </a:fld>
            <a:endParaRPr lang="de-DE"/>
          </a:p>
        </p:txBody>
      </p:sp>
      <p:sp>
        <p:nvSpPr>
          <p:cNvPr id="6" name="Footer Placeholder 5"/>
          <p:cNvSpPr>
            <a:spLocks noGrp="1"/>
          </p:cNvSpPr>
          <p:nvPr>
            <p:ph type="ftr" sz="quarter" idx="11"/>
          </p:nvPr>
        </p:nvSpPr>
        <p:spPr/>
        <p:txBody>
          <a:bodyPr/>
          <a:lstStyle/>
          <a:p>
            <a:r>
              <a:rPr lang="de-DE" smtClean="0"/>
              <a:t>Stiftung Bündnis Mensch &amp; Tier</a:t>
            </a:r>
            <a:endParaRPr lang="de-DE"/>
          </a:p>
        </p:txBody>
      </p:sp>
      <p:sp>
        <p:nvSpPr>
          <p:cNvPr id="7" name="Slide Number Placeholder 6"/>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356553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85F30234-D236-4A67-92C9-5DE8DBA7F4CF}" type="datetime1">
              <a:rPr lang="de-DE" smtClean="0"/>
              <a:t>25.07.2020</a:t>
            </a:fld>
            <a:endParaRPr lang="de-DE"/>
          </a:p>
        </p:txBody>
      </p:sp>
      <p:sp>
        <p:nvSpPr>
          <p:cNvPr id="6" name="Footer Placeholder 5"/>
          <p:cNvSpPr>
            <a:spLocks noGrp="1"/>
          </p:cNvSpPr>
          <p:nvPr>
            <p:ph type="ftr" sz="quarter" idx="11"/>
          </p:nvPr>
        </p:nvSpPr>
        <p:spPr/>
        <p:txBody>
          <a:bodyPr/>
          <a:lstStyle/>
          <a:p>
            <a:r>
              <a:rPr lang="de-DE" smtClean="0"/>
              <a:t>Stiftung Bündnis Mensch &amp; Tier</a:t>
            </a:r>
            <a:endParaRPr lang="de-DE"/>
          </a:p>
        </p:txBody>
      </p:sp>
      <p:sp>
        <p:nvSpPr>
          <p:cNvPr id="7" name="Slide Number Placeholder 6"/>
          <p:cNvSpPr>
            <a:spLocks noGrp="1"/>
          </p:cNvSpPr>
          <p:nvPr>
            <p:ph type="sldNum" sz="quarter" idx="12"/>
          </p:nvPr>
        </p:nvSpPr>
        <p:spPr/>
        <p:txBody>
          <a:bodyPr/>
          <a:lstStyle/>
          <a:p>
            <a:fld id="{A3CCB8A9-0AA3-4F82-A5AE-33ED91A3B20D}" type="slidenum">
              <a:rPr lang="de-DE" smtClean="0"/>
              <a:t>‹Nr.›</a:t>
            </a:fld>
            <a:endParaRPr lang="de-DE"/>
          </a:p>
        </p:txBody>
      </p:sp>
    </p:spTree>
    <p:extLst>
      <p:ext uri="{BB962C8B-B14F-4D97-AF65-F5344CB8AC3E}">
        <p14:creationId xmlns:p14="http://schemas.microsoft.com/office/powerpoint/2010/main" val="308252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17C75705-AB5C-47EA-851B-AF58E756C34A}" type="datetime1">
              <a:rPr lang="de-DE" smtClean="0"/>
              <a:t>25.07.2020</a:t>
            </a:fld>
            <a:endParaRPr lang="de-DE"/>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r>
              <a:rPr lang="de-DE" smtClean="0"/>
              <a:t>Stiftung Bündnis Mensch &amp; Tier</a:t>
            </a:r>
            <a:endParaRPr lang="de-DE"/>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A3CCB8A9-0AA3-4F82-A5AE-33ED91A3B20D}" type="slidenum">
              <a:rPr lang="de-DE" smtClean="0"/>
              <a:t>‹Nr.›</a:t>
            </a:fld>
            <a:endParaRPr lang="de-DE"/>
          </a:p>
        </p:txBody>
      </p:sp>
    </p:spTree>
    <p:extLst>
      <p:ext uri="{BB962C8B-B14F-4D97-AF65-F5344CB8AC3E}">
        <p14:creationId xmlns:p14="http://schemas.microsoft.com/office/powerpoint/2010/main" val="1922941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2" y="1"/>
            <a:ext cx="2151528" cy="1090771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2137947" y="294657"/>
            <a:ext cx="5398589" cy="10248960"/>
          </a:xfrm>
          <a:prstGeom prst="rect">
            <a:avLst/>
          </a:prstGeom>
          <a:noFill/>
        </p:spPr>
        <p:txBody>
          <a:bodyPr wrap="square" rtlCol="0">
            <a:spAutoFit/>
          </a:bodyPr>
          <a:lstStyle/>
          <a:p>
            <a:pPr algn="just"/>
            <a:r>
              <a:rPr lang="de-DE" sz="1100" b="1" dirty="0"/>
              <a:t>Schrifttexte: </a:t>
            </a:r>
            <a:r>
              <a:rPr lang="de-DE" sz="1100" b="1" dirty="0" err="1"/>
              <a:t>Jes</a:t>
            </a:r>
            <a:r>
              <a:rPr lang="de-DE" sz="1100" b="1" dirty="0"/>
              <a:t> 11 und/ oder Ex 34,26 </a:t>
            </a:r>
            <a:r>
              <a:rPr lang="de-DE" sz="1100" b="1" dirty="0" err="1"/>
              <a:t>parr</a:t>
            </a:r>
            <a:endParaRPr lang="de-DE" sz="1100" b="1" dirty="0"/>
          </a:p>
          <a:p>
            <a:r>
              <a:rPr lang="de-DE" sz="1100" b="1" dirty="0" err="1" smtClean="0"/>
              <a:t>Jes</a:t>
            </a:r>
            <a:r>
              <a:rPr lang="de-DE" sz="1100" b="1" dirty="0" smtClean="0"/>
              <a:t> </a:t>
            </a:r>
            <a:r>
              <a:rPr lang="de-DE" sz="1100" b="1" dirty="0"/>
              <a:t>11 </a:t>
            </a:r>
            <a:r>
              <a:rPr lang="de-DE" sz="1100" baseline="30000" dirty="0"/>
              <a:t>1</a:t>
            </a:r>
            <a:r>
              <a:rPr lang="de-DE" sz="1100" dirty="0"/>
              <a:t> Aus dem Baumstumpf </a:t>
            </a:r>
            <a:r>
              <a:rPr lang="de-DE" sz="1100" dirty="0" err="1"/>
              <a:t>Isais</a:t>
            </a:r>
            <a:r>
              <a:rPr lang="de-DE" sz="1100" dirty="0"/>
              <a:t> wächst ein Reis hervor, ein junger Trieb aus seinen Wurzeln bringt Frucht. </a:t>
            </a:r>
          </a:p>
          <a:p>
            <a:r>
              <a:rPr lang="de-DE" sz="1100" baseline="30000" dirty="0"/>
              <a:t>2</a:t>
            </a:r>
            <a:r>
              <a:rPr lang="de-DE" sz="1100" dirty="0"/>
              <a:t> Der Geist des HERRN ruht auf ihm: </a:t>
            </a:r>
          </a:p>
          <a:p>
            <a:pPr marL="268288" lvl="1"/>
            <a:r>
              <a:rPr lang="de-DE" sz="1100" dirty="0"/>
              <a:t>der Geist der Weisheit und der Einsicht, der Geist des Rates und der Stärke, </a:t>
            </a:r>
          </a:p>
          <a:p>
            <a:pPr marL="268288" lvl="1"/>
            <a:r>
              <a:rPr lang="de-DE" sz="1100" dirty="0"/>
              <a:t>der Geist der Erkenntnis und der Furcht des HERRN. </a:t>
            </a:r>
          </a:p>
          <a:p>
            <a:r>
              <a:rPr lang="de-DE" sz="1100" baseline="30000" dirty="0"/>
              <a:t>3</a:t>
            </a:r>
            <a:r>
              <a:rPr lang="de-DE" sz="1100" dirty="0"/>
              <a:t> Und er hat sein Wohlgefallen an der Furcht des HERRN. </a:t>
            </a:r>
          </a:p>
          <a:p>
            <a:pPr marL="268288" lvl="1"/>
            <a:r>
              <a:rPr lang="de-DE" sz="1100" dirty="0"/>
              <a:t>Er richtet nicht nach dem Augenschein und nach dem Hörensagen entscheidet er nicht, </a:t>
            </a:r>
          </a:p>
          <a:p>
            <a:r>
              <a:rPr lang="de-DE" sz="1100" baseline="30000" dirty="0"/>
              <a:t>4</a:t>
            </a:r>
            <a:r>
              <a:rPr lang="de-DE" sz="1100" dirty="0"/>
              <a:t> sondern er richtet die Geringen in Gerechtigkeit </a:t>
            </a:r>
          </a:p>
          <a:p>
            <a:pPr marL="268288"/>
            <a:r>
              <a:rPr lang="de-DE" sz="1100" dirty="0"/>
              <a:t>und entscheidet für die Armen des Landes, wie es recht ist. </a:t>
            </a:r>
          </a:p>
          <a:p>
            <a:pPr marL="268288"/>
            <a:r>
              <a:rPr lang="de-DE" sz="1100" dirty="0"/>
              <a:t>Er schlägt das Land mit dem Stock seines Mundes und tötet den Frevler mit dem Hauch seiner Lippen. </a:t>
            </a:r>
          </a:p>
          <a:p>
            <a:r>
              <a:rPr lang="de-DE" sz="1100" baseline="30000" dirty="0"/>
              <a:t>5</a:t>
            </a:r>
            <a:r>
              <a:rPr lang="de-DE" sz="1100" dirty="0"/>
              <a:t> Gerechtigkeit ist der Gürtel um seine Hüften und die Treue der Gürtel um seine Lenden. </a:t>
            </a:r>
          </a:p>
          <a:p>
            <a:r>
              <a:rPr lang="de-DE" sz="1100" baseline="30000" dirty="0"/>
              <a:t>6</a:t>
            </a:r>
            <a:r>
              <a:rPr lang="de-DE" sz="1100" dirty="0"/>
              <a:t> Der Wolf findet Schutz beim Lamm, der Panther liegt beim Böcklein. </a:t>
            </a:r>
          </a:p>
          <a:p>
            <a:pPr marL="268288"/>
            <a:r>
              <a:rPr lang="de-DE" sz="1100" dirty="0"/>
              <a:t>Kalb und Löwe weiden zusammen, ein kleiner Junge leitet sie. </a:t>
            </a:r>
          </a:p>
          <a:p>
            <a:r>
              <a:rPr lang="de-DE" sz="1100" baseline="30000" dirty="0"/>
              <a:t>7</a:t>
            </a:r>
            <a:r>
              <a:rPr lang="de-DE" sz="1100" dirty="0"/>
              <a:t> Kuh und Bärin nähren sich zusammen, ihre Jungen liegen beieinander. </a:t>
            </a:r>
          </a:p>
          <a:p>
            <a:pPr marL="268288"/>
            <a:r>
              <a:rPr lang="de-DE" sz="1100" dirty="0"/>
              <a:t>Der Löwe frisst Stroh wie das Rind. </a:t>
            </a:r>
          </a:p>
          <a:p>
            <a:r>
              <a:rPr lang="de-DE" sz="1100" baseline="30000" dirty="0"/>
              <a:t>8</a:t>
            </a:r>
            <a:r>
              <a:rPr lang="de-DE" sz="1100" dirty="0"/>
              <a:t> Der Säugling spielt vor dem Schlupfloch der Natter </a:t>
            </a:r>
          </a:p>
          <a:p>
            <a:pPr marL="268288"/>
            <a:r>
              <a:rPr lang="de-DE" sz="1100" dirty="0"/>
              <a:t>und zur Höhle der Schlange streckt das Kind seine Hand aus. </a:t>
            </a:r>
          </a:p>
          <a:p>
            <a:r>
              <a:rPr lang="de-DE" sz="1100" baseline="30000" dirty="0"/>
              <a:t>9</a:t>
            </a:r>
            <a:r>
              <a:rPr lang="de-DE" sz="1100" dirty="0"/>
              <a:t> Man tut nichts Böses und begeht kein Verbrechen auf meinem ganzen heiligen Berg; </a:t>
            </a:r>
          </a:p>
          <a:p>
            <a:pPr marL="268288"/>
            <a:r>
              <a:rPr lang="de-DE" sz="1100" dirty="0"/>
              <a:t>denn das Land ist erfüllt von der Erkenntnis des HERRN, so wie die Wasser das Meer bedecken.</a:t>
            </a:r>
          </a:p>
          <a:p>
            <a:r>
              <a:rPr lang="de-DE" sz="1100" dirty="0"/>
              <a:t> </a:t>
            </a:r>
          </a:p>
          <a:p>
            <a:r>
              <a:rPr lang="de-DE" sz="1100" b="1" dirty="0"/>
              <a:t>Ex 34 </a:t>
            </a:r>
            <a:r>
              <a:rPr lang="de-DE" sz="1100" baseline="30000" dirty="0"/>
              <a:t>26</a:t>
            </a:r>
            <a:r>
              <a:rPr lang="de-DE" sz="1100" dirty="0"/>
              <a:t> Das Junge einer Ziege sollst du nicht in der Milch seiner Mutter kochen. </a:t>
            </a:r>
          </a:p>
          <a:p>
            <a:r>
              <a:rPr lang="de-DE" sz="1100" dirty="0"/>
              <a:t>(der älteste Text dieses Gebots aus der Zeit des Propheten </a:t>
            </a:r>
            <a:r>
              <a:rPr lang="de-DE" sz="1100" dirty="0" err="1"/>
              <a:t>Elija</a:t>
            </a:r>
            <a:r>
              <a:rPr lang="de-DE" sz="1100" dirty="0"/>
              <a:t>, Mitte 9. Jh. v.Chr.)</a:t>
            </a:r>
          </a:p>
          <a:p>
            <a:endParaRPr lang="de-DE" sz="1100" dirty="0" smtClean="0"/>
          </a:p>
          <a:p>
            <a:r>
              <a:rPr lang="de-DE" sz="1100" b="1" dirty="0" smtClean="0"/>
              <a:t>Ex </a:t>
            </a:r>
            <a:r>
              <a:rPr lang="de-DE" sz="1100" b="1" dirty="0"/>
              <a:t>23 </a:t>
            </a:r>
            <a:r>
              <a:rPr lang="de-DE" sz="1100" baseline="30000" dirty="0"/>
              <a:t>19</a:t>
            </a:r>
            <a:r>
              <a:rPr lang="de-DE" sz="1100" dirty="0"/>
              <a:t> Das Junge einer Ziege sollst du nicht in der Milch seiner Mutter kochen. </a:t>
            </a:r>
          </a:p>
          <a:p>
            <a:r>
              <a:rPr lang="de-DE" sz="1100" dirty="0"/>
              <a:t>(wörtlich der gleiche Text im sog. „Bundesbuch“, 7. Jh. v.Chr.)</a:t>
            </a:r>
          </a:p>
          <a:p>
            <a:endParaRPr lang="de-DE" sz="1100" dirty="0" smtClean="0"/>
          </a:p>
          <a:p>
            <a:r>
              <a:rPr lang="de-DE" sz="1100" b="1" dirty="0" err="1" smtClean="0"/>
              <a:t>Dtn</a:t>
            </a:r>
            <a:r>
              <a:rPr lang="de-DE" sz="1100" b="1" dirty="0" smtClean="0"/>
              <a:t> </a:t>
            </a:r>
            <a:r>
              <a:rPr lang="de-DE" sz="1100" b="1" dirty="0"/>
              <a:t>14 </a:t>
            </a:r>
            <a:r>
              <a:rPr lang="de-DE" sz="1100" baseline="30000" dirty="0"/>
              <a:t>21</a:t>
            </a:r>
            <a:r>
              <a:rPr lang="de-DE" sz="1100" dirty="0"/>
              <a:t> Du sollst ein </a:t>
            </a:r>
            <a:r>
              <a:rPr lang="de-DE" sz="1100" dirty="0" err="1"/>
              <a:t>Zicklein</a:t>
            </a:r>
            <a:r>
              <a:rPr lang="de-DE" sz="1100" dirty="0"/>
              <a:t> nicht in der Milch seiner Mutter kochen. </a:t>
            </a:r>
          </a:p>
          <a:p>
            <a:r>
              <a:rPr lang="de-DE" sz="1100" dirty="0"/>
              <a:t>(nochmals dasselbe Gebot in der Version der </a:t>
            </a:r>
            <a:r>
              <a:rPr lang="de-DE" sz="1100" dirty="0" err="1"/>
              <a:t>Deuteronomisten</a:t>
            </a:r>
            <a:r>
              <a:rPr lang="de-DE" sz="1100" dirty="0"/>
              <a:t>, 6. Jh. v. Chr.)</a:t>
            </a:r>
          </a:p>
          <a:p>
            <a:pPr algn="just"/>
            <a:endParaRPr lang="de-DE" sz="1100" dirty="0"/>
          </a:p>
          <a:p>
            <a:pPr algn="just"/>
            <a:endParaRPr lang="de-DE" sz="1100" dirty="0" smtClean="0"/>
          </a:p>
          <a:p>
            <a:pPr algn="just"/>
            <a:r>
              <a:rPr lang="de-DE" sz="1100" b="1" dirty="0"/>
              <a:t>Predigt:</a:t>
            </a:r>
          </a:p>
          <a:p>
            <a:pPr algn="just"/>
            <a:r>
              <a:rPr lang="de-DE" sz="1100" dirty="0"/>
              <a:t>Liebe Schwestern und Brüder, liebe Kinder,</a:t>
            </a:r>
          </a:p>
          <a:p>
            <a:pPr algn="just"/>
            <a:r>
              <a:rPr lang="de-DE" sz="1100" dirty="0"/>
              <a:t>sicher kennen die meisten von Ihnen und besonders von euch Kindern das Märchen der Gebrüder Grimm „Der Wolf und die sieben jungen Geißlein“. In diesem Märchen wendet der Wolf alle möglichen Tricks an, damit ihm die Geißlein die Haustür öffnen, während ihre Mutter außer Haus ist. Schließlich hat er Erfolg und verschlingt die jungen Geißlein – bis auf eines, das sich im Uhrkasten versteckt hat und seiner Gier entkommt. Als die </a:t>
            </a:r>
            <a:r>
              <a:rPr lang="de-DE" sz="1100" dirty="0" smtClean="0"/>
              <a:t>Mutter </a:t>
            </a:r>
            <a:r>
              <a:rPr lang="de-DE" sz="1100" dirty="0"/>
              <a:t>zurückkommt, erzählt das zurückgebliebene Geißlein, was geschehen ist. Dadurch kann die Ziegenmutter ihre sechs gefressenen Kinder lebend aus dem Bauch des Wolfes herausholen, während dieser schläft. Statt der Geißlein füllt sie den Wolfsbauch mit Steinen. Und als der Wolf erwacht und am Bach trinken will, zieht ihn das Gewicht der Steine unter Wasser, so dass er ertrinkt</a:t>
            </a:r>
            <a:r>
              <a:rPr lang="de-DE" sz="1100" dirty="0" smtClean="0"/>
              <a:t>.</a:t>
            </a:r>
          </a:p>
          <a:p>
            <a:pPr algn="just"/>
            <a:endParaRPr lang="de-DE" sz="1100" dirty="0"/>
          </a:p>
          <a:p>
            <a:pPr algn="just"/>
            <a:r>
              <a:rPr lang="de-DE" sz="1100" b="1" dirty="0" smtClean="0"/>
              <a:t>1) Ziegen </a:t>
            </a:r>
            <a:r>
              <a:rPr lang="de-DE" sz="1100" b="1" dirty="0"/>
              <a:t>in der Obhut des Menschen</a:t>
            </a:r>
          </a:p>
          <a:p>
            <a:pPr algn="just"/>
            <a:r>
              <a:rPr lang="de-DE" sz="1100" dirty="0"/>
              <a:t>Das Bild vom bösen Wolf, das vermutlich erst im 17. Jahrhundert entstanden ist, ist zweifelsohne ein </a:t>
            </a:r>
            <a:r>
              <a:rPr lang="de-DE" sz="1100" dirty="0" smtClean="0"/>
              <a:t>schreckliches </a:t>
            </a:r>
            <a:r>
              <a:rPr lang="de-DE" sz="1100" dirty="0"/>
              <a:t>Zerrbild dessen, wie Wölfe wirklich sind. In den gegenwärtigen Auseinandersetzungen um die Rückkehr von Wölfen nach Mitteleuropa wirkt es immer noch nach. Aber dass uns die Ziegen in dem Märchen so leidtun, liegt wohl vor allem daran, dass sie domestizierte Tiere sind, die seit vielen Jahrtausenden zum menschlichen Bereich gehören</a:t>
            </a:r>
            <a:r>
              <a:rPr lang="de-DE" sz="1100" dirty="0" smtClean="0"/>
              <a:t>.</a:t>
            </a:r>
          </a:p>
          <a:p>
            <a:pPr algn="just"/>
            <a:endParaRPr lang="de-DE" sz="1100" dirty="0"/>
          </a:p>
          <a:p>
            <a:pPr algn="just"/>
            <a:r>
              <a:rPr lang="de-DE" sz="1100" dirty="0"/>
              <a:t>Nach dem Hund ist die Ziege vermutlich das älteste Tier in der Obhut des Menschen. Ihre Domestizierung </a:t>
            </a:r>
            <a:r>
              <a:rPr lang="de-DE" sz="1100" dirty="0" smtClean="0"/>
              <a:t>erfolgte </a:t>
            </a:r>
            <a:r>
              <a:rPr lang="de-DE" sz="1100" dirty="0"/>
              <a:t>wahrscheinlich noch vor dem 11. Jahrtausend vor Christus, auf jeden Fall aber vor mindestens 9000 </a:t>
            </a:r>
            <a:r>
              <a:rPr lang="de-DE" sz="1100" dirty="0" smtClean="0"/>
              <a:t>Jahren </a:t>
            </a:r>
            <a:r>
              <a:rPr lang="de-DE" sz="1100" dirty="0"/>
              <a:t>im Vorderen Orient, im östlichen Mittelmeerraum oder im persischen </a:t>
            </a:r>
            <a:r>
              <a:rPr lang="de-DE" sz="1100" dirty="0" err="1"/>
              <a:t>Zagros</a:t>
            </a:r>
            <a:r>
              <a:rPr lang="de-DE" sz="1100" dirty="0"/>
              <a:t>-Gebirge. Der Lebensraum der Ziegen sind vorwiegend gebirgige Regionen – sie kommen in Asien in Gebieten über 6000 Metern vor, aber auch in Steppen und Wüstengebieten. Auch heute noch bilden sie eine </a:t>
            </a:r>
            <a:r>
              <a:rPr lang="de-DE" sz="1100" dirty="0" smtClean="0"/>
              <a:t>wichtige</a:t>
            </a:r>
            <a:endParaRPr lang="de-DE" sz="1100" dirty="0"/>
          </a:p>
        </p:txBody>
      </p:sp>
      <p:sp>
        <p:nvSpPr>
          <p:cNvPr id="20" name="Textfeld 19"/>
          <p:cNvSpPr txBox="1"/>
          <p:nvPr/>
        </p:nvSpPr>
        <p:spPr>
          <a:xfrm>
            <a:off x="239040" y="269992"/>
            <a:ext cx="1936984" cy="2354491"/>
          </a:xfrm>
          <a:prstGeom prst="rect">
            <a:avLst/>
          </a:prstGeom>
          <a:noFill/>
        </p:spPr>
        <p:txBody>
          <a:bodyPr wrap="square" rtlCol="0">
            <a:spAutoFit/>
          </a:bodyPr>
          <a:lstStyle/>
          <a:p>
            <a:pPr algn="r"/>
            <a:r>
              <a:rPr lang="de-DE" sz="1600" b="1" dirty="0"/>
              <a:t>„Der Panther liegt beim Böcklein“ </a:t>
            </a:r>
          </a:p>
          <a:p>
            <a:pPr algn="r"/>
            <a:r>
              <a:rPr lang="de-DE" sz="1600" b="1" dirty="0"/>
              <a:t>(</a:t>
            </a:r>
            <a:r>
              <a:rPr lang="de-DE" sz="1600" b="1" dirty="0" err="1"/>
              <a:t>Jes</a:t>
            </a:r>
            <a:r>
              <a:rPr lang="de-DE" sz="1600" b="1" dirty="0"/>
              <a:t> 11,6)</a:t>
            </a:r>
          </a:p>
          <a:p>
            <a:pPr algn="r"/>
            <a:r>
              <a:rPr lang="de-DE" sz="1100" b="1" dirty="0"/>
              <a:t>Predigt über die Ziege als Haustier des Jahres 2021 </a:t>
            </a:r>
            <a:r>
              <a:rPr lang="de-DE" sz="1100" b="1" dirty="0" smtClean="0"/>
              <a:t> </a:t>
            </a:r>
            <a:endParaRPr lang="de-DE" sz="1100" b="1" dirty="0"/>
          </a:p>
          <a:p>
            <a:pPr algn="r"/>
            <a:r>
              <a:rPr lang="de-DE" sz="1100" b="1" dirty="0" smtClean="0"/>
              <a:t>Predigt</a:t>
            </a:r>
          </a:p>
          <a:p>
            <a:pPr algn="r"/>
            <a:r>
              <a:rPr lang="de-DE" sz="1100" b="1" dirty="0" smtClean="0"/>
              <a:t>über die Ziege als Haustier des Jahres 2021</a:t>
            </a:r>
          </a:p>
          <a:p>
            <a:pPr algn="r"/>
            <a:r>
              <a:rPr lang="de-DE" sz="1100" dirty="0" smtClean="0"/>
              <a:t>Prof. Dr. Michael Rosenberger, Katholische Privatuniversität </a:t>
            </a:r>
            <a:r>
              <a:rPr lang="de-DE" sz="1100" dirty="0"/>
              <a:t>Linz</a:t>
            </a:r>
          </a:p>
          <a:p>
            <a:pPr algn="r"/>
            <a:endParaRPr lang="de-DE" sz="1100" b="1" dirty="0"/>
          </a:p>
        </p:txBody>
      </p:sp>
      <p:grpSp>
        <p:nvGrpSpPr>
          <p:cNvPr id="30" name="Gruppieren 29"/>
          <p:cNvGrpSpPr/>
          <p:nvPr/>
        </p:nvGrpSpPr>
        <p:grpSpPr>
          <a:xfrm>
            <a:off x="121168" y="10442523"/>
            <a:ext cx="7560421" cy="246225"/>
            <a:chOff x="107575" y="10522708"/>
            <a:chExt cx="7560421" cy="246225"/>
          </a:xfrm>
        </p:grpSpPr>
        <p:sp>
          <p:nvSpPr>
            <p:cNvPr id="31" name="Textfeld 30"/>
            <p:cNvSpPr txBox="1"/>
            <p:nvPr/>
          </p:nvSpPr>
          <p:spPr>
            <a:xfrm>
              <a:off x="107575" y="10522711"/>
              <a:ext cx="7560421" cy="215444"/>
            </a:xfrm>
            <a:prstGeom prst="rect">
              <a:avLst/>
            </a:prstGeom>
            <a:noFill/>
            <a:ln>
              <a:noFill/>
            </a:ln>
          </p:spPr>
          <p:txBody>
            <a:bodyPr wrap="square" rtlCol="0">
              <a:spAutoFit/>
            </a:bodyPr>
            <a:lstStyle/>
            <a:p>
              <a:pPr algn="ctr"/>
              <a:r>
                <a:rPr lang="de-DE" sz="800" dirty="0"/>
                <a:t>© Otterstedt, </a:t>
              </a:r>
              <a:r>
                <a:rPr lang="de-DE" sz="800" dirty="0" smtClean="0"/>
                <a:t>C: Ziegen - </a:t>
              </a:r>
              <a:r>
                <a:rPr lang="de-DE" sz="800" dirty="0"/>
                <a:t>Bunte Reihe, Heft </a:t>
              </a:r>
              <a:r>
                <a:rPr lang="de-DE" sz="800" dirty="0" smtClean="0"/>
                <a:t>12, </a:t>
              </a:r>
              <a:r>
                <a:rPr lang="de-DE" sz="800" dirty="0"/>
                <a:t>Bremen </a:t>
              </a:r>
              <a:r>
                <a:rPr lang="de-DE" sz="800" dirty="0" smtClean="0"/>
                <a:t>2019/ </a:t>
              </a:r>
              <a:r>
                <a:rPr lang="de-DE" sz="800" dirty="0"/>
                <a:t>Alle Rechte vorbehalten	</a:t>
              </a:r>
            </a:p>
          </p:txBody>
        </p:sp>
        <p:sp>
          <p:nvSpPr>
            <p:cNvPr id="32" name="Textfeld 31"/>
            <p:cNvSpPr txBox="1"/>
            <p:nvPr/>
          </p:nvSpPr>
          <p:spPr>
            <a:xfrm>
              <a:off x="7086600" y="10522712"/>
              <a:ext cx="436343" cy="246221"/>
            </a:xfrm>
            <a:prstGeom prst="rect">
              <a:avLst/>
            </a:prstGeom>
            <a:noFill/>
            <a:ln>
              <a:noFill/>
            </a:ln>
          </p:spPr>
          <p:txBody>
            <a:bodyPr wrap="square" rtlCol="0">
              <a:spAutoFit/>
            </a:bodyPr>
            <a:lstStyle/>
            <a:p>
              <a:pPr algn="r"/>
              <a:r>
                <a:rPr lang="de-DE" sz="1000" dirty="0" smtClean="0"/>
                <a:t>39</a:t>
              </a:r>
              <a:endParaRPr lang="de-DE" sz="1000" dirty="0"/>
            </a:p>
          </p:txBody>
        </p:sp>
        <p:sp>
          <p:nvSpPr>
            <p:cNvPr id="33" name="Textfeld 32"/>
            <p:cNvSpPr txBox="1"/>
            <p:nvPr/>
          </p:nvSpPr>
          <p:spPr>
            <a:xfrm>
              <a:off x="252633" y="10522708"/>
              <a:ext cx="433167" cy="246221"/>
            </a:xfrm>
            <a:prstGeom prst="rect">
              <a:avLst/>
            </a:prstGeom>
            <a:noFill/>
            <a:ln>
              <a:noFill/>
            </a:ln>
          </p:spPr>
          <p:txBody>
            <a:bodyPr wrap="square" rtlCol="0">
              <a:spAutoFit/>
            </a:bodyPr>
            <a:lstStyle/>
            <a:p>
              <a:endParaRPr lang="de-DE" sz="1000" dirty="0"/>
            </a:p>
          </p:txBody>
        </p:sp>
      </p:grpSp>
      <p:sp>
        <p:nvSpPr>
          <p:cNvPr id="22" name="Textfeld 21"/>
          <p:cNvSpPr txBox="1"/>
          <p:nvPr/>
        </p:nvSpPr>
        <p:spPr>
          <a:xfrm>
            <a:off x="8009477" y="960319"/>
            <a:ext cx="3453941" cy="4493538"/>
          </a:xfrm>
          <a:prstGeom prst="rect">
            <a:avLst/>
          </a:prstGeom>
          <a:noFill/>
        </p:spPr>
        <p:txBody>
          <a:bodyPr wrap="square" rtlCol="0">
            <a:spAutoFit/>
          </a:bodyPr>
          <a:lstStyle/>
          <a:p>
            <a:r>
              <a:rPr lang="de-DE" sz="1100" dirty="0"/>
              <a:t>Zeus wurde von der Ziege </a:t>
            </a:r>
            <a:r>
              <a:rPr lang="de-DE" sz="1100" dirty="0" err="1"/>
              <a:t>Almatheia</a:t>
            </a:r>
            <a:r>
              <a:rPr lang="de-DE" sz="1100" dirty="0"/>
              <a:t> aufgezogen.</a:t>
            </a:r>
          </a:p>
          <a:p>
            <a:endParaRPr lang="de-DE" sz="1100" dirty="0" smtClean="0"/>
          </a:p>
          <a:p>
            <a:r>
              <a:rPr lang="de-DE" sz="1100" dirty="0" smtClean="0"/>
              <a:t>Im </a:t>
            </a:r>
            <a:r>
              <a:rPr lang="de-DE" sz="1100" dirty="0"/>
              <a:t>frühen Christentum bekommt der Teufel Attribute des Ziegenbocks: Ziegenhörner und Bocksfüße. </a:t>
            </a:r>
            <a:endParaRPr lang="de-DE" sz="1100" dirty="0" smtClean="0"/>
          </a:p>
          <a:p>
            <a:endParaRPr lang="de-DE" sz="1100" dirty="0"/>
          </a:p>
          <a:p>
            <a:r>
              <a:rPr lang="de-DE" sz="1100" dirty="0" smtClean="0"/>
              <a:t>Auch </a:t>
            </a:r>
            <a:r>
              <a:rPr lang="de-DE" sz="1100" dirty="0"/>
              <a:t>der Ausdruck des “geilen Bocks“ hat mit dem Christentum zu tun. War früher der Gott Pan mit seiner Ziegengestalt ein Zeichen der Fruchtbarkeit, so wendet sich mit dem Christentum das Blatt und alles, was mit Sexualität zu tun hat, wird verpönt. Andererseits befreit oder bewahrt die Ziege den Menschen vor dem Bösen: </a:t>
            </a:r>
            <a:endParaRPr lang="de-DE" sz="1100" dirty="0" smtClean="0"/>
          </a:p>
          <a:p>
            <a:endParaRPr lang="de-DE" sz="1100" dirty="0"/>
          </a:p>
          <a:p>
            <a:r>
              <a:rPr lang="de-DE" sz="1100" dirty="0" smtClean="0"/>
              <a:t>Im </a:t>
            </a:r>
            <a:r>
              <a:rPr lang="de-DE" sz="1100" dirty="0"/>
              <a:t>Alten Testament werden der Ziege die Sünden des Volkes Israel aufgeladen und sie wird dann als "Sündenbock" in die Wüste geschickt. </a:t>
            </a:r>
            <a:endParaRPr lang="de-DE" sz="1100" dirty="0" smtClean="0"/>
          </a:p>
          <a:p>
            <a:endParaRPr lang="de-DE" sz="1100" dirty="0"/>
          </a:p>
          <a:p>
            <a:r>
              <a:rPr lang="de-DE" sz="1100" dirty="0"/>
              <a:t>Attribute des Teufels: Ziegenhörner und Bocksfüße</a:t>
            </a:r>
          </a:p>
          <a:p>
            <a:r>
              <a:rPr lang="de-DE" sz="1100" dirty="0"/>
              <a:t>Noch heute wird in Irland weidenden Rinderherden eine Ziege beigestellt, im Glauben, dass die Ziege die Krankheiten auf sich nimmt und so die </a:t>
            </a:r>
            <a:r>
              <a:rPr lang="de-DE" sz="1100" dirty="0" err="1"/>
              <a:t>Kuhherde</a:t>
            </a:r>
            <a:r>
              <a:rPr lang="de-DE" sz="1100" dirty="0"/>
              <a:t> gesund bleibt. Selbst ein Fußballclub wie der 1. FC Köln hat einen Ziegenbock zum Maskottchen. Der Ziegenbesitzer hat wenig Renommee. Die Erzeugnisse der Ziege aber, allen voran der Ziegenkäse, sind auch in höchsten Gourmetkreisen verbreitet</a:t>
            </a:r>
            <a:r>
              <a:rPr lang="de-DE" sz="1100" dirty="0" smtClean="0"/>
              <a:t>.</a:t>
            </a:r>
          </a:p>
          <a:p>
            <a:endParaRPr lang="de-DE" sz="1100" dirty="0"/>
          </a:p>
        </p:txBody>
      </p:sp>
      <p:sp>
        <p:nvSpPr>
          <p:cNvPr id="23" name="Textfeld 22"/>
          <p:cNvSpPr txBox="1"/>
          <p:nvPr/>
        </p:nvSpPr>
        <p:spPr>
          <a:xfrm>
            <a:off x="7939666" y="5453857"/>
            <a:ext cx="5327887" cy="3477875"/>
          </a:xfrm>
          <a:prstGeom prst="rect">
            <a:avLst/>
          </a:prstGeom>
          <a:noFill/>
        </p:spPr>
        <p:txBody>
          <a:bodyPr wrap="square" rtlCol="0">
            <a:spAutoFit/>
          </a:bodyPr>
          <a:lstStyle/>
          <a:p>
            <a:endParaRPr lang="de-DE" sz="1100" dirty="0"/>
          </a:p>
          <a:p>
            <a:r>
              <a:rPr lang="de-DE" sz="1100" dirty="0"/>
              <a:t>Sündenbock</a:t>
            </a:r>
          </a:p>
          <a:p>
            <a:r>
              <a:rPr lang="de-DE" sz="1100" dirty="0"/>
              <a:t>Dabei handelt es sich eigentlich um einen Ziegenbock, der die Sünden übernehmen soll und zu diesem Zweck getötet werden muss. Diese Vorstellung geht zurück auf folgende Passage der Bibel (3.Buch Moses, Kapitel 16): </a:t>
            </a:r>
          </a:p>
          <a:p>
            <a:r>
              <a:rPr lang="de-DE" sz="1100" dirty="0"/>
              <a:t>(5) Und soll von der Gemeinde der Kinder Israels </a:t>
            </a:r>
            <a:r>
              <a:rPr lang="de-DE" sz="1100" dirty="0" err="1"/>
              <a:t>zwey</a:t>
            </a:r>
            <a:r>
              <a:rPr lang="de-DE" sz="1100" dirty="0"/>
              <a:t> Ziegenböcke nehmen zum </a:t>
            </a:r>
            <a:r>
              <a:rPr lang="de-DE" sz="1100" dirty="0" err="1"/>
              <a:t>Sündopfer</a:t>
            </a:r>
            <a:r>
              <a:rPr lang="de-DE" sz="1100" dirty="0"/>
              <a:t>, und einen Widder zum Brandopfer. </a:t>
            </a:r>
          </a:p>
          <a:p>
            <a:r>
              <a:rPr lang="de-DE" sz="1100" dirty="0"/>
              <a:t>(6) Und Aaron soll den Farren, sein </a:t>
            </a:r>
            <a:r>
              <a:rPr lang="de-DE" sz="1100" dirty="0" err="1"/>
              <a:t>Sündopfer</a:t>
            </a:r>
            <a:r>
              <a:rPr lang="de-DE" sz="1100" dirty="0"/>
              <a:t>, herzu bringen, und sich und sein Haus versöhnen; </a:t>
            </a:r>
          </a:p>
          <a:p>
            <a:r>
              <a:rPr lang="de-DE" sz="1100" dirty="0"/>
              <a:t>(7) Und darnach die </a:t>
            </a:r>
            <a:r>
              <a:rPr lang="de-DE" sz="1100" dirty="0" err="1"/>
              <a:t>zwey</a:t>
            </a:r>
            <a:r>
              <a:rPr lang="de-DE" sz="1100" dirty="0"/>
              <a:t> Böcke nehmen, und vor den Herrn stellen, vor der Thür der Hütte des Stifts. </a:t>
            </a:r>
          </a:p>
          <a:p>
            <a:r>
              <a:rPr lang="de-DE" sz="1100" dirty="0"/>
              <a:t>(8) Und soll das Loos werfen über die </a:t>
            </a:r>
            <a:r>
              <a:rPr lang="de-DE" sz="1100" dirty="0" err="1"/>
              <a:t>zwey</a:t>
            </a:r>
            <a:r>
              <a:rPr lang="de-DE" sz="1100" dirty="0"/>
              <a:t> Böcke; ein Loos dem Herrn, und das andere dem ledigen Bock. </a:t>
            </a:r>
          </a:p>
          <a:p>
            <a:r>
              <a:rPr lang="de-DE" sz="1100" dirty="0"/>
              <a:t>(9) Und soll den Bock, auf welchen des Herrn Loos fällt, opfern zum </a:t>
            </a:r>
            <a:r>
              <a:rPr lang="de-DE" sz="1100" dirty="0" err="1"/>
              <a:t>Sündopfer</a:t>
            </a:r>
            <a:r>
              <a:rPr lang="de-DE" sz="1100" dirty="0"/>
              <a:t>. </a:t>
            </a:r>
          </a:p>
          <a:p>
            <a:r>
              <a:rPr lang="de-DE" sz="1100" dirty="0"/>
              <a:t>(10) Aber den Bock, auf welchen das Loos des ledigen fällt, soll er lebendig vor den Herrn stellen, dass er ihn versöhne, und lasse den ledigen Bock in die Wüste. </a:t>
            </a:r>
          </a:p>
          <a:p>
            <a:r>
              <a:rPr lang="de-DE" sz="1100" dirty="0"/>
              <a:t>(11) Und also soll er dann den Farren seines </a:t>
            </a:r>
            <a:r>
              <a:rPr lang="de-DE" sz="1100" dirty="0" err="1"/>
              <a:t>Sündopfers</a:t>
            </a:r>
            <a:r>
              <a:rPr lang="de-DE" sz="1100" dirty="0"/>
              <a:t> herzu bringen, und sich und sein Haus versöhnen, und soll ihn schlachten. </a:t>
            </a:r>
            <a:endParaRPr lang="de-DE" sz="1100" dirty="0" smtClean="0"/>
          </a:p>
          <a:p>
            <a:endParaRPr lang="de-DE" sz="1100" dirty="0"/>
          </a:p>
          <a:p>
            <a:endParaRPr lang="de-DE" sz="11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26" y="2456625"/>
            <a:ext cx="1800827" cy="2118756"/>
          </a:xfrm>
          <a:prstGeom prst="rect">
            <a:avLst/>
          </a:prstGeom>
        </p:spPr>
      </p:pic>
    </p:spTree>
    <p:extLst>
      <p:ext uri="{BB962C8B-B14F-4D97-AF65-F5344CB8AC3E}">
        <p14:creationId xmlns:p14="http://schemas.microsoft.com/office/powerpoint/2010/main" val="1170366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2" y="1"/>
            <a:ext cx="2151528" cy="1090771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2151530" y="4982257"/>
            <a:ext cx="5385006" cy="5509200"/>
          </a:xfrm>
          <a:prstGeom prst="rect">
            <a:avLst/>
          </a:prstGeom>
          <a:noFill/>
        </p:spPr>
        <p:txBody>
          <a:bodyPr wrap="square" rtlCol="0">
            <a:spAutoFit/>
          </a:bodyPr>
          <a:lstStyle/>
          <a:p>
            <a:pPr algn="just"/>
            <a:r>
              <a:rPr lang="de-DE" sz="1100" dirty="0" smtClean="0"/>
              <a:t>Lebensgrundlage </a:t>
            </a:r>
            <a:r>
              <a:rPr lang="de-DE" sz="1100" dirty="0"/>
              <a:t>für Menschen in Ländern mit karger Vegetation, in denen das Halten von Rindern oder Schweinen nicht möglich ist</a:t>
            </a:r>
            <a:r>
              <a:rPr lang="de-DE" sz="1100" dirty="0" smtClean="0"/>
              <a:t>.</a:t>
            </a:r>
          </a:p>
          <a:p>
            <a:pPr algn="just"/>
            <a:endParaRPr lang="de-DE" sz="1100" dirty="0"/>
          </a:p>
          <a:p>
            <a:pPr algn="just"/>
            <a:r>
              <a:rPr lang="de-DE" sz="1100" dirty="0"/>
              <a:t>Die menschliche Nutzung der Ziege war und ist sehr vielfältig: Sie liefert Fleisch und Milch, Leder und Fell. – Schläuche für Wasser und Wein wurden vermutlich schon in biblischer Zeit aus Ziegenleder hergestellt (Gen 21,14-29; Jos 9,4.13; </a:t>
            </a:r>
            <a:r>
              <a:rPr lang="de-DE" sz="1100" dirty="0" err="1"/>
              <a:t>Ri</a:t>
            </a:r>
            <a:r>
              <a:rPr lang="de-DE" sz="1100" dirty="0"/>
              <a:t> 4,19; 1Sam 1,24; </a:t>
            </a:r>
            <a:r>
              <a:rPr lang="de-DE" sz="1100" dirty="0" err="1"/>
              <a:t>Ps</a:t>
            </a:r>
            <a:r>
              <a:rPr lang="de-DE" sz="1100" dirty="0"/>
              <a:t> 119,83; vgl. </a:t>
            </a:r>
            <a:r>
              <a:rPr lang="de-DE" sz="1100" dirty="0" err="1"/>
              <a:t>Mk</a:t>
            </a:r>
            <a:r>
              <a:rPr lang="de-DE" sz="1100" dirty="0"/>
              <a:t> 2,22). Noch heute erinnert der Name des fränkischen „Bocksbeutels“ an das ursprünglich zu seiner Herstellung verwendete Material. Die Beutelform hat er bewahrt, auch wenn er längst aus Glas hergestellt wird. – Entsprechend den alttestamentlichen Vorschriften gehören Ziegen neben Rindern und Schafen zu den essbaren Tieren (</a:t>
            </a:r>
            <a:r>
              <a:rPr lang="de-DE" sz="1100" dirty="0" err="1"/>
              <a:t>Dtn</a:t>
            </a:r>
            <a:r>
              <a:rPr lang="de-DE" sz="1100" dirty="0"/>
              <a:t> 14,4; Lev 11,3) und bilden eine wichtige </a:t>
            </a:r>
            <a:r>
              <a:rPr lang="de-DE" sz="1100" dirty="0" smtClean="0"/>
              <a:t>Nahrungsgrundlage </a:t>
            </a:r>
            <a:r>
              <a:rPr lang="de-DE" sz="1100" dirty="0"/>
              <a:t>für die Menschen. – Schließlich war auch die Ziegenmilch in biblischer Zeit von hoher </a:t>
            </a:r>
            <a:r>
              <a:rPr lang="de-DE" sz="1100" dirty="0" smtClean="0"/>
              <a:t>Bedeutung</a:t>
            </a:r>
            <a:r>
              <a:rPr lang="de-DE" sz="1100" dirty="0"/>
              <a:t>. Während heute der weltweite Milchmarkt von Kuhmilch dominiert wird (im Jahr 2012 zu 83 %), gefolgt von Büffelmilch (12 %), so dass Ziegenmilch (2 %) und Schafmilch (1 %) nur eine marginale Rolle spielen, war dies in der Antike genau umgekehrt: Der Großteil der Milch stammte von Ziege und Schaf, nur ein kleiner Teil von Kuh und Büffel </a:t>
            </a:r>
            <a:r>
              <a:rPr lang="de-DE" sz="1100" dirty="0" smtClean="0"/>
              <a:t>(16).</a:t>
            </a:r>
          </a:p>
          <a:p>
            <a:pPr algn="just"/>
            <a:endParaRPr lang="de-DE" sz="1100" dirty="0"/>
          </a:p>
          <a:p>
            <a:pPr algn="just"/>
            <a:r>
              <a:rPr lang="de-DE" sz="1100" dirty="0"/>
              <a:t>Die Bedeutung der Ziege als Haustier zeigt sich in der Bibel daran, dass sie an verschiedenen Stellen in einer Reihe mit Rind und Schaf genannt wird (</a:t>
            </a:r>
            <a:r>
              <a:rPr lang="de-DE" sz="1100" dirty="0" err="1"/>
              <a:t>Num</a:t>
            </a:r>
            <a:r>
              <a:rPr lang="de-DE" sz="1100" dirty="0"/>
              <a:t> 18,17; Lev 17,3; </a:t>
            </a:r>
            <a:r>
              <a:rPr lang="de-DE" sz="1100" dirty="0" err="1"/>
              <a:t>Dtn</a:t>
            </a:r>
            <a:r>
              <a:rPr lang="de-DE" sz="1100" dirty="0"/>
              <a:t> 14,4). Ihr Besitz zeigt Wohlstand und Reichtum </a:t>
            </a:r>
            <a:r>
              <a:rPr lang="de-DE" sz="1100" dirty="0" smtClean="0"/>
              <a:t>an (17).</a:t>
            </a:r>
            <a:endParaRPr lang="de-DE" sz="1100" dirty="0"/>
          </a:p>
          <a:p>
            <a:pPr algn="just"/>
            <a:endParaRPr lang="de-DE" sz="1100" dirty="0"/>
          </a:p>
          <a:p>
            <a:pPr algn="just"/>
            <a:r>
              <a:rPr lang="de-DE" sz="1100" b="1" dirty="0" smtClean="0"/>
              <a:t>2) Die </a:t>
            </a:r>
            <a:r>
              <a:rPr lang="de-DE" sz="1100" b="1" dirty="0"/>
              <a:t>biblische Wahrnehmung der Ziege jenseits ihres Nutzens</a:t>
            </a:r>
          </a:p>
          <a:p>
            <a:pPr algn="just"/>
            <a:r>
              <a:rPr lang="de-DE" sz="1100" dirty="0"/>
              <a:t>Aber schon in biblischen Zeiten hat man die Ziege nicht nur unter dem Aspekt ihres Nutzens für den Menschen betrachtet. Man hat auch ihre Eigenheiten wahrgenommen und beschrieben. So stehen die Ziegen im Alten Testament für besondere Kraft und Überlebensfähigkeit. Ziegen sind meist verträgliche und friedsame Tiere. Zu einem Kampf kommt es nur dann, wenn ein Bock dem anderen den Rang streitig macht oder wenn neue Tiere in die Herde gebracht werden. Der männliche Ziegenbock dient daher in der Bibel als Bild für Macht und Stärke. Allerdings wird diese Stärke für den </a:t>
            </a:r>
            <a:r>
              <a:rPr lang="de-DE" sz="1100" dirty="0" err="1"/>
              <a:t>Leitbock</a:t>
            </a:r>
            <a:r>
              <a:rPr lang="de-DE" sz="1100" dirty="0"/>
              <a:t> häufig negativ gewertet, da er seine Vormachtstellung durch den Kampf mit seinen Konkurrenten gewinnt. Gleichwohl ist es eindrucksvoll zu lesen, wie genau die biblischen Schriftsteller die Ziegen und ihr Verhalten beobachtet haben</a:t>
            </a:r>
            <a:r>
              <a:rPr lang="de-DE" sz="1100" dirty="0" smtClean="0"/>
              <a:t>.</a:t>
            </a:r>
          </a:p>
        </p:txBody>
      </p:sp>
      <p:grpSp>
        <p:nvGrpSpPr>
          <p:cNvPr id="28" name="Gruppieren 27"/>
          <p:cNvGrpSpPr/>
          <p:nvPr/>
        </p:nvGrpSpPr>
        <p:grpSpPr>
          <a:xfrm>
            <a:off x="121168" y="10442523"/>
            <a:ext cx="7560421" cy="246225"/>
            <a:chOff x="107575" y="10522708"/>
            <a:chExt cx="7560421" cy="246225"/>
          </a:xfrm>
        </p:grpSpPr>
        <p:sp>
          <p:nvSpPr>
            <p:cNvPr id="29" name="Textfeld 28"/>
            <p:cNvSpPr txBox="1"/>
            <p:nvPr/>
          </p:nvSpPr>
          <p:spPr>
            <a:xfrm>
              <a:off x="107575" y="10522711"/>
              <a:ext cx="7560421" cy="215444"/>
            </a:xfrm>
            <a:prstGeom prst="rect">
              <a:avLst/>
            </a:prstGeom>
            <a:noFill/>
            <a:ln>
              <a:noFill/>
            </a:ln>
          </p:spPr>
          <p:txBody>
            <a:bodyPr wrap="square" rtlCol="0">
              <a:spAutoFit/>
            </a:bodyPr>
            <a:lstStyle/>
            <a:p>
              <a:pPr algn="ctr"/>
              <a:r>
                <a:rPr lang="de-DE" sz="800" dirty="0"/>
                <a:t>© Otterstedt, </a:t>
              </a:r>
              <a:r>
                <a:rPr lang="de-DE" sz="800" dirty="0" smtClean="0"/>
                <a:t>C: Ziegen - </a:t>
              </a:r>
              <a:r>
                <a:rPr lang="de-DE" sz="800" dirty="0"/>
                <a:t>Bunte Reihe, Heft </a:t>
              </a:r>
              <a:r>
                <a:rPr lang="de-DE" sz="800" dirty="0" smtClean="0"/>
                <a:t>12, </a:t>
              </a:r>
              <a:r>
                <a:rPr lang="de-DE" sz="800" dirty="0"/>
                <a:t>Bremen </a:t>
              </a:r>
              <a:r>
                <a:rPr lang="de-DE" sz="800" dirty="0" smtClean="0"/>
                <a:t>2019/ </a:t>
              </a:r>
              <a:r>
                <a:rPr lang="de-DE" sz="800" dirty="0"/>
                <a:t>Alle Rechte vorbehalten	</a:t>
              </a:r>
            </a:p>
          </p:txBody>
        </p:sp>
        <p:sp>
          <p:nvSpPr>
            <p:cNvPr id="30" name="Textfeld 29"/>
            <p:cNvSpPr txBox="1"/>
            <p:nvPr/>
          </p:nvSpPr>
          <p:spPr>
            <a:xfrm>
              <a:off x="7086600" y="10522712"/>
              <a:ext cx="436343" cy="246221"/>
            </a:xfrm>
            <a:prstGeom prst="rect">
              <a:avLst/>
            </a:prstGeom>
            <a:noFill/>
            <a:ln>
              <a:noFill/>
            </a:ln>
          </p:spPr>
          <p:txBody>
            <a:bodyPr wrap="square" rtlCol="0">
              <a:spAutoFit/>
            </a:bodyPr>
            <a:lstStyle/>
            <a:p>
              <a:pPr algn="r"/>
              <a:endParaRPr lang="de-DE" sz="1000" dirty="0"/>
            </a:p>
          </p:txBody>
        </p:sp>
        <p:sp>
          <p:nvSpPr>
            <p:cNvPr id="31" name="Textfeld 30"/>
            <p:cNvSpPr txBox="1"/>
            <p:nvPr/>
          </p:nvSpPr>
          <p:spPr>
            <a:xfrm>
              <a:off x="252633" y="10522708"/>
              <a:ext cx="433167" cy="246221"/>
            </a:xfrm>
            <a:prstGeom prst="rect">
              <a:avLst/>
            </a:prstGeom>
            <a:noFill/>
            <a:ln>
              <a:noFill/>
            </a:ln>
          </p:spPr>
          <p:txBody>
            <a:bodyPr wrap="square" rtlCol="0">
              <a:spAutoFit/>
            </a:bodyPr>
            <a:lstStyle/>
            <a:p>
              <a:r>
                <a:rPr lang="de-DE" sz="1000" dirty="0" smtClean="0"/>
                <a:t>40</a:t>
              </a:r>
              <a:endParaRPr lang="de-DE" sz="1000" dirty="0"/>
            </a:p>
          </p:txBody>
        </p:sp>
      </p:grpSp>
      <p:pic>
        <p:nvPicPr>
          <p:cNvPr id="20" name="Grafik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544"/>
            <a:ext cx="7775575" cy="5183719"/>
          </a:xfrm>
          <a:prstGeom prst="rect">
            <a:avLst/>
          </a:prstGeom>
        </p:spPr>
      </p:pic>
      <p:sp>
        <p:nvSpPr>
          <p:cNvPr id="2" name="Textfeld 1"/>
          <p:cNvSpPr txBox="1"/>
          <p:nvPr/>
        </p:nvSpPr>
        <p:spPr>
          <a:xfrm>
            <a:off x="8360229" y="1132114"/>
            <a:ext cx="3099631" cy="369332"/>
          </a:xfrm>
          <a:prstGeom prst="rect">
            <a:avLst/>
          </a:prstGeom>
          <a:noFill/>
        </p:spPr>
        <p:txBody>
          <a:bodyPr wrap="none" rtlCol="0">
            <a:spAutoFit/>
          </a:bodyPr>
          <a:lstStyle/>
          <a:p>
            <a:r>
              <a:rPr lang="de-DE" dirty="0"/>
              <a:t>steven-lasry-1324353-unsplash</a:t>
            </a:r>
          </a:p>
        </p:txBody>
      </p:sp>
    </p:spTree>
    <p:extLst>
      <p:ext uri="{BB962C8B-B14F-4D97-AF65-F5344CB8AC3E}">
        <p14:creationId xmlns:p14="http://schemas.microsoft.com/office/powerpoint/2010/main" val="523214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2" y="1"/>
            <a:ext cx="2151528" cy="1090771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2165122" y="5286634"/>
            <a:ext cx="5371414" cy="6355586"/>
          </a:xfrm>
          <a:prstGeom prst="rect">
            <a:avLst/>
          </a:prstGeom>
          <a:noFill/>
        </p:spPr>
        <p:txBody>
          <a:bodyPr wrap="square" rtlCol="0">
            <a:spAutoFit/>
          </a:bodyPr>
          <a:lstStyle/>
          <a:p>
            <a:pPr algn="just"/>
            <a:r>
              <a:rPr lang="de-DE" sz="1100" b="1" dirty="0" smtClean="0"/>
              <a:t>3</a:t>
            </a:r>
            <a:r>
              <a:rPr lang="de-DE" sz="1100" b="1" dirty="0"/>
              <a:t>) Die Vision vom Tierfrieden – auch für die Ziegen</a:t>
            </a:r>
          </a:p>
          <a:p>
            <a:pPr algn="just"/>
            <a:r>
              <a:rPr lang="de-DE" sz="1100" dirty="0"/>
              <a:t>Was heißt das für unseren Umgang mit Ziegen? Für die biblischen Texte ist klar, dass der Mensch die Ziege nutzen darf – auch bis zu ihrer Schlachtung, um das Fleisch zu essen. Aber Nutzung und Schlachtung der Ziege haben Grenzen. Gleich drei Mal findet sich in den fünf Büchern Mose das Verbot: „Das Junge einer Ziege sollst du nicht in der Milch seiner Mutter kochen.“ (Ex 34 26; 23,19; </a:t>
            </a:r>
            <a:r>
              <a:rPr lang="de-DE" sz="1100" dirty="0" err="1"/>
              <a:t>Dtn</a:t>
            </a:r>
            <a:r>
              <a:rPr lang="de-DE" sz="1100" dirty="0"/>
              <a:t> 14,21) Die dreimalige Wiederholung zeigt an, wie wichtig dieses Gebot in Israel war – quer durch die Jahrhunderte. Heute gehen wir davon aus, dass das Verbot, das Ziegenjunge in der Milch seiner Mutter zu kochen, den Respekt vor der Bindung zwischen Mutter- und Jungtier bezeugt. Mit ihm soll verhindert werden, dass die Beziehung zwischen Mutter und Jungem sofort nach der Geburt zerstört wird . So weit darf die Nutzung von Tieren nicht gehen, dass sie diese Beziehung </a:t>
            </a:r>
            <a:r>
              <a:rPr lang="de-DE" sz="1100" dirty="0" smtClean="0"/>
              <a:t>rücksichtslos </a:t>
            </a:r>
            <a:r>
              <a:rPr lang="de-DE" sz="1100" dirty="0"/>
              <a:t>übergeht. Hier hat das </a:t>
            </a:r>
            <a:r>
              <a:rPr lang="de-DE" sz="1100" dirty="0" err="1"/>
              <a:t>Tierwohl</a:t>
            </a:r>
            <a:r>
              <a:rPr lang="de-DE" sz="1100" dirty="0"/>
              <a:t> Vorrang vor allen wirtschaftlichen Interessen.</a:t>
            </a:r>
          </a:p>
          <a:p>
            <a:pPr algn="just"/>
            <a:endParaRPr lang="de-DE" sz="1100" dirty="0"/>
          </a:p>
          <a:p>
            <a:pPr algn="just"/>
            <a:r>
              <a:rPr lang="de-DE" sz="1100" dirty="0"/>
              <a:t>Dennoch weiß die Bibel, dass der größte „Fressfeind“ der Ziege nicht der Wolf ist, sondern der Mensch. Aus diesem Dilemma weiß sie keinen Ausweg. Aber sie hofft auf eine messianische Zeit, in der das „Fressen und </a:t>
            </a:r>
            <a:r>
              <a:rPr lang="de-DE" sz="1100" dirty="0" err="1"/>
              <a:t>Gefressenwerden</a:t>
            </a:r>
            <a:r>
              <a:rPr lang="de-DE" sz="1100" dirty="0"/>
              <a:t>“ ein Ende haben wird. Wenn der Messias kommt und sein Reich der Gerechtigkeit und des Friedens errichten wird, so verheißt es der Prophet Jesaja in der eben gehörten Lesung, findet der Wolf Schutz (!) beim Lamm, der Panther liegt beim Ziegenböcklein, Kalb und Löwe weiden zusammen, Kuh und Bärin nähren sich zusammen. Sie merken: Hier wird jeweils ein fleischfressendes Wildtier einem pflanzenfressenden Nutztier gegenübergestellt. Alle werden sie nun zu </a:t>
            </a:r>
            <a:r>
              <a:rPr lang="de-DE" sz="1100" dirty="0" err="1"/>
              <a:t>VegetarierInnen</a:t>
            </a:r>
            <a:r>
              <a:rPr lang="de-DE" sz="1100" dirty="0"/>
              <a:t>, so dass der Löwe Stroh frisst. Und die Nutztiere in der Obhut des Menschen schützen die Wildtiere! Der Mensch ist in dieser Vision nur noch ein Beschützer – und kein Benützer mehr. </a:t>
            </a:r>
          </a:p>
          <a:p>
            <a:pPr algn="just"/>
            <a:endParaRPr lang="de-DE" sz="1100" dirty="0"/>
          </a:p>
          <a:p>
            <a:pPr algn="just"/>
            <a:r>
              <a:rPr lang="de-DE" sz="1100" dirty="0"/>
              <a:t>Zugegeben: Das ist eine Vision, die sich in der vorfindlichen Welt nicht direkt realisieren lässt. Aber sie kann uns motivieren, Schritte zu gehen, die die menschliche Gewalt gegenüber Ziegen und anderen Tieren Stück für Stück verringern. Und die allen Tieren Platz gibt in der großen Schöpfung Gottes. Amen.</a:t>
            </a:r>
          </a:p>
          <a:p>
            <a:pPr algn="just"/>
            <a:endParaRPr lang="de-DE" sz="1100" dirty="0"/>
          </a:p>
          <a:p>
            <a:pPr algn="just"/>
            <a:endParaRPr lang="de-DE" sz="1100" dirty="0"/>
          </a:p>
          <a:p>
            <a:pPr algn="just"/>
            <a:endParaRPr lang="de-DE" sz="1100" dirty="0"/>
          </a:p>
          <a:p>
            <a:pPr algn="just"/>
            <a:endParaRPr lang="de-DE" sz="1100" dirty="0"/>
          </a:p>
          <a:p>
            <a:pPr algn="just"/>
            <a:endParaRPr lang="de-DE" sz="1100" dirty="0"/>
          </a:p>
          <a:p>
            <a:pPr algn="just"/>
            <a:endParaRPr lang="de-DE" sz="1100" dirty="0"/>
          </a:p>
          <a:p>
            <a:pPr algn="just"/>
            <a:endParaRPr lang="de-DE" sz="1100" dirty="0" smtClean="0"/>
          </a:p>
          <a:p>
            <a:pPr algn="just"/>
            <a:endParaRPr lang="de-DE" sz="1100" dirty="0"/>
          </a:p>
        </p:txBody>
      </p:sp>
      <p:grpSp>
        <p:nvGrpSpPr>
          <p:cNvPr id="28" name="Gruppieren 27"/>
          <p:cNvGrpSpPr/>
          <p:nvPr/>
        </p:nvGrpSpPr>
        <p:grpSpPr>
          <a:xfrm>
            <a:off x="121168" y="10442523"/>
            <a:ext cx="7560421" cy="246225"/>
            <a:chOff x="107575" y="10522708"/>
            <a:chExt cx="7560421" cy="246225"/>
          </a:xfrm>
        </p:grpSpPr>
        <p:sp>
          <p:nvSpPr>
            <p:cNvPr id="29" name="Textfeld 28"/>
            <p:cNvSpPr txBox="1"/>
            <p:nvPr/>
          </p:nvSpPr>
          <p:spPr>
            <a:xfrm>
              <a:off x="107575" y="10522711"/>
              <a:ext cx="7560421" cy="215444"/>
            </a:xfrm>
            <a:prstGeom prst="rect">
              <a:avLst/>
            </a:prstGeom>
            <a:noFill/>
            <a:ln>
              <a:noFill/>
            </a:ln>
          </p:spPr>
          <p:txBody>
            <a:bodyPr wrap="square" rtlCol="0">
              <a:spAutoFit/>
            </a:bodyPr>
            <a:lstStyle/>
            <a:p>
              <a:pPr algn="ctr"/>
              <a:r>
                <a:rPr lang="de-DE" sz="800" dirty="0"/>
                <a:t>© Otterstedt, </a:t>
              </a:r>
              <a:r>
                <a:rPr lang="de-DE" sz="800" dirty="0" smtClean="0"/>
                <a:t>C: Ziegen - </a:t>
              </a:r>
              <a:r>
                <a:rPr lang="de-DE" sz="800" dirty="0"/>
                <a:t>Bunte Reihe, Heft </a:t>
              </a:r>
              <a:r>
                <a:rPr lang="de-DE" sz="800" dirty="0" smtClean="0"/>
                <a:t>12, </a:t>
              </a:r>
              <a:r>
                <a:rPr lang="de-DE" sz="800" dirty="0"/>
                <a:t>Bremen </a:t>
              </a:r>
              <a:r>
                <a:rPr lang="de-DE" sz="800" dirty="0" smtClean="0"/>
                <a:t>2019/ </a:t>
              </a:r>
              <a:r>
                <a:rPr lang="de-DE" sz="800" dirty="0"/>
                <a:t>Alle Rechte vorbehalten	</a:t>
              </a:r>
            </a:p>
          </p:txBody>
        </p:sp>
        <p:sp>
          <p:nvSpPr>
            <p:cNvPr id="30" name="Textfeld 29"/>
            <p:cNvSpPr txBox="1"/>
            <p:nvPr/>
          </p:nvSpPr>
          <p:spPr>
            <a:xfrm>
              <a:off x="7086600" y="10522712"/>
              <a:ext cx="436343" cy="246221"/>
            </a:xfrm>
            <a:prstGeom prst="rect">
              <a:avLst/>
            </a:prstGeom>
            <a:noFill/>
            <a:ln>
              <a:noFill/>
            </a:ln>
          </p:spPr>
          <p:txBody>
            <a:bodyPr wrap="square" rtlCol="0">
              <a:spAutoFit/>
            </a:bodyPr>
            <a:lstStyle/>
            <a:p>
              <a:pPr algn="r"/>
              <a:r>
                <a:rPr lang="de-DE" sz="1000" dirty="0" smtClean="0"/>
                <a:t>41</a:t>
              </a:r>
              <a:endParaRPr lang="de-DE" sz="1000" dirty="0"/>
            </a:p>
          </p:txBody>
        </p:sp>
        <p:sp>
          <p:nvSpPr>
            <p:cNvPr id="31" name="Textfeld 30"/>
            <p:cNvSpPr txBox="1"/>
            <p:nvPr/>
          </p:nvSpPr>
          <p:spPr>
            <a:xfrm>
              <a:off x="252633" y="10522708"/>
              <a:ext cx="433167" cy="246221"/>
            </a:xfrm>
            <a:prstGeom prst="rect">
              <a:avLst/>
            </a:prstGeom>
            <a:noFill/>
            <a:ln>
              <a:noFill/>
            </a:ln>
          </p:spPr>
          <p:txBody>
            <a:bodyPr wrap="square" rtlCol="0">
              <a:spAutoFit/>
            </a:bodyPr>
            <a:lstStyle/>
            <a:p>
              <a:endParaRPr lang="de-DE" sz="1000" dirty="0"/>
            </a:p>
          </p:txBody>
        </p:sp>
      </p:gr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 y="-2"/>
            <a:ext cx="7779227" cy="5186151"/>
          </a:xfrm>
          <a:prstGeom prst="rect">
            <a:avLst/>
          </a:prstGeom>
        </p:spPr>
      </p:pic>
      <p:sp>
        <p:nvSpPr>
          <p:cNvPr id="2" name="Rechteck 1"/>
          <p:cNvSpPr/>
          <p:nvPr/>
        </p:nvSpPr>
        <p:spPr>
          <a:xfrm>
            <a:off x="8870563" y="2408407"/>
            <a:ext cx="3387594" cy="369332"/>
          </a:xfrm>
          <a:prstGeom prst="rect">
            <a:avLst/>
          </a:prstGeom>
        </p:spPr>
        <p:txBody>
          <a:bodyPr wrap="none">
            <a:spAutoFit/>
          </a:bodyPr>
          <a:lstStyle/>
          <a:p>
            <a:r>
              <a:rPr lang="de-DE" dirty="0"/>
              <a:t>hannah-markley-301610-unsplash</a:t>
            </a:r>
          </a:p>
        </p:txBody>
      </p:sp>
    </p:spTree>
    <p:extLst>
      <p:ext uri="{BB962C8B-B14F-4D97-AF65-F5344CB8AC3E}">
        <p14:creationId xmlns:p14="http://schemas.microsoft.com/office/powerpoint/2010/main" val="1063678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7775575" cy="10904112"/>
          </a:xfrm>
          <a:prstGeom prst="rect">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0"/>
            <a:ext cx="2591858" cy="10904112"/>
          </a:xfrm>
          <a:prstGeom prst="rect">
            <a:avLst/>
          </a:prstGeom>
          <a:solidFill>
            <a:srgbClr val="99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41" y="820485"/>
            <a:ext cx="6639644" cy="4426429"/>
          </a:xfrm>
          <a:prstGeom prst="rect">
            <a:avLst/>
          </a:prstGeom>
        </p:spPr>
      </p:pic>
      <p:grpSp>
        <p:nvGrpSpPr>
          <p:cNvPr id="6" name="Gruppieren 5"/>
          <p:cNvGrpSpPr/>
          <p:nvPr/>
        </p:nvGrpSpPr>
        <p:grpSpPr>
          <a:xfrm>
            <a:off x="751323" y="7087146"/>
            <a:ext cx="7830444" cy="3293209"/>
            <a:chOff x="751323" y="7087146"/>
            <a:chExt cx="7830444" cy="3293209"/>
          </a:xfrm>
        </p:grpSpPr>
        <p:sp>
          <p:nvSpPr>
            <p:cNvPr id="7" name="Textfeld 6"/>
            <p:cNvSpPr txBox="1"/>
            <p:nvPr/>
          </p:nvSpPr>
          <p:spPr>
            <a:xfrm>
              <a:off x="2843830" y="7087146"/>
              <a:ext cx="3482789" cy="769441"/>
            </a:xfrm>
            <a:prstGeom prst="rect">
              <a:avLst/>
            </a:prstGeom>
            <a:noFill/>
          </p:spPr>
          <p:txBody>
            <a:bodyPr wrap="square" rtlCol="0">
              <a:spAutoFit/>
            </a:bodyPr>
            <a:lstStyle/>
            <a:p>
              <a:r>
                <a:rPr lang="de-DE" sz="4400" b="1" dirty="0" smtClean="0">
                  <a:solidFill>
                    <a:schemeClr val="bg1"/>
                  </a:solidFill>
                  <a:latin typeface="Castellar" panose="020A0402060406010301" pitchFamily="18" charset="0"/>
                </a:rPr>
                <a:t>Ziegen</a:t>
              </a:r>
            </a:p>
          </p:txBody>
        </p:sp>
        <p:sp>
          <p:nvSpPr>
            <p:cNvPr id="8" name="Textfeld 7"/>
            <p:cNvSpPr txBox="1"/>
            <p:nvPr/>
          </p:nvSpPr>
          <p:spPr>
            <a:xfrm>
              <a:off x="2843830" y="7856587"/>
              <a:ext cx="5737937" cy="2246769"/>
            </a:xfrm>
            <a:prstGeom prst="rect">
              <a:avLst/>
            </a:prstGeom>
            <a:noFill/>
          </p:spPr>
          <p:txBody>
            <a:bodyPr wrap="square" rtlCol="0">
              <a:spAutoFit/>
            </a:bodyPr>
            <a:lstStyle/>
            <a:p>
              <a:r>
                <a:rPr lang="de-DE" b="1" dirty="0" smtClean="0">
                  <a:solidFill>
                    <a:schemeClr val="bg1"/>
                  </a:solidFill>
                </a:rPr>
                <a:t>Die Bunte Reihe, Heft 12</a:t>
              </a:r>
              <a:endParaRPr lang="de-DE" b="1" i="1" dirty="0" smtClean="0">
                <a:solidFill>
                  <a:schemeClr val="bg1"/>
                </a:solidFill>
              </a:endParaRPr>
            </a:p>
            <a:p>
              <a:endParaRPr lang="de-DE" b="1" dirty="0" smtClean="0">
                <a:solidFill>
                  <a:schemeClr val="bg1"/>
                </a:solidFill>
              </a:endParaRPr>
            </a:p>
            <a:p>
              <a:r>
                <a:rPr lang="de-DE" b="1" dirty="0" smtClean="0">
                  <a:solidFill>
                    <a:schemeClr val="bg1"/>
                  </a:solidFill>
                </a:rPr>
                <a:t>von Carola Otterstedt</a:t>
              </a:r>
            </a:p>
            <a:p>
              <a:r>
                <a:rPr lang="de-DE" b="1" dirty="0" smtClean="0">
                  <a:solidFill>
                    <a:schemeClr val="bg1"/>
                  </a:solidFill>
                </a:rPr>
                <a:t>Wissenswertes &amp; Kreative  Ideen </a:t>
              </a:r>
            </a:p>
            <a:p>
              <a:r>
                <a:rPr lang="de-DE" b="1" dirty="0" smtClean="0">
                  <a:solidFill>
                    <a:schemeClr val="bg1"/>
                  </a:solidFill>
                </a:rPr>
                <a:t>rund um  Mensch &amp; Tier</a:t>
              </a:r>
            </a:p>
            <a:p>
              <a:endParaRPr lang="de-DE" sz="1400" b="1" dirty="0" smtClean="0">
                <a:solidFill>
                  <a:schemeClr val="bg1"/>
                </a:solidFill>
              </a:endParaRPr>
            </a:p>
            <a:p>
              <a:pPr marL="1352550"/>
              <a:endParaRPr lang="de-DE" b="1" dirty="0" smtClean="0">
                <a:solidFill>
                  <a:schemeClr val="bg1"/>
                </a:solidFill>
              </a:endParaRPr>
            </a:p>
            <a:p>
              <a:r>
                <a:rPr lang="de-DE" b="1" dirty="0" smtClean="0">
                  <a:solidFill>
                    <a:schemeClr val="bg1"/>
                  </a:solidFill>
                </a:rPr>
                <a:t>Stiftung Bündnis Mensch &amp; Tier</a:t>
              </a:r>
            </a:p>
          </p:txBody>
        </p:sp>
        <p:grpSp>
          <p:nvGrpSpPr>
            <p:cNvPr id="9" name="Gruppieren 8"/>
            <p:cNvGrpSpPr/>
            <p:nvPr/>
          </p:nvGrpSpPr>
          <p:grpSpPr>
            <a:xfrm>
              <a:off x="751323" y="9342130"/>
              <a:ext cx="1089212" cy="1038225"/>
              <a:chOff x="137787" y="9667875"/>
              <a:chExt cx="1089212" cy="1038225"/>
            </a:xfrm>
          </p:grpSpPr>
          <p:sp>
            <p:nvSpPr>
              <p:cNvPr id="10" name="Ellipse 9"/>
              <p:cNvSpPr/>
              <p:nvPr/>
            </p:nvSpPr>
            <p:spPr>
              <a:xfrm>
                <a:off x="137787" y="9667875"/>
                <a:ext cx="1089212" cy="1038225"/>
              </a:xfrm>
              <a:prstGeom prst="ellipse">
                <a:avLst/>
              </a:prstGeom>
              <a:solidFill>
                <a:srgbClr val="99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59" y="9881022"/>
                <a:ext cx="611930" cy="611930"/>
              </a:xfrm>
              <a:prstGeom prst="rect">
                <a:avLst/>
              </a:prstGeom>
            </p:spPr>
          </p:pic>
        </p:grpSp>
      </p:grpSp>
    </p:spTree>
    <p:extLst>
      <p:ext uri="{BB962C8B-B14F-4D97-AF65-F5344CB8AC3E}">
        <p14:creationId xmlns:p14="http://schemas.microsoft.com/office/powerpoint/2010/main" val="418135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825" y="0"/>
            <a:ext cx="6790765" cy="5093074"/>
          </a:xfrm>
          <a:prstGeom prst="rect">
            <a:avLst/>
          </a:prstGeom>
        </p:spPr>
      </p:pic>
      <p:sp>
        <p:nvSpPr>
          <p:cNvPr id="6" name="Rechteck 5"/>
          <p:cNvSpPr/>
          <p:nvPr/>
        </p:nvSpPr>
        <p:spPr>
          <a:xfrm>
            <a:off x="1" y="0"/>
            <a:ext cx="2259105" cy="10907713"/>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259106" y="5677404"/>
            <a:ext cx="5150223" cy="4493538"/>
          </a:xfrm>
          <a:prstGeom prst="rect">
            <a:avLst/>
          </a:prstGeom>
          <a:noFill/>
        </p:spPr>
        <p:txBody>
          <a:bodyPr wrap="square" rtlCol="0">
            <a:spAutoFit/>
          </a:bodyPr>
          <a:lstStyle/>
          <a:p>
            <a:r>
              <a:rPr lang="de-DE" sz="1100" b="1" dirty="0" smtClean="0"/>
              <a:t>Bibliografischer Hinweis</a:t>
            </a:r>
            <a:endParaRPr lang="de-DE" sz="1100" b="1" dirty="0"/>
          </a:p>
          <a:p>
            <a:r>
              <a:rPr lang="de-DE" sz="1100" dirty="0" smtClean="0"/>
              <a:t>Ziegen</a:t>
            </a:r>
          </a:p>
          <a:p>
            <a:r>
              <a:rPr lang="de-DE" sz="1100" dirty="0" smtClean="0"/>
              <a:t>Die Bunte Reihe, Heft 12</a:t>
            </a:r>
            <a:endParaRPr lang="de-DE" sz="1100" dirty="0"/>
          </a:p>
          <a:p>
            <a:r>
              <a:rPr lang="de-DE" sz="1100" dirty="0" smtClean="0"/>
              <a:t>Carola Otterstedt  (Hrsg.)</a:t>
            </a:r>
          </a:p>
          <a:p>
            <a:r>
              <a:rPr lang="de-DE" sz="1100" dirty="0"/>
              <a:t>Schriftenreihe zur </a:t>
            </a:r>
            <a:r>
              <a:rPr lang="de-DE" sz="1100" i="1" dirty="0"/>
              <a:t>Mensch-Tier-Beziehung</a:t>
            </a:r>
            <a:r>
              <a:rPr lang="de-DE" sz="1100" dirty="0"/>
              <a:t>, Nr</a:t>
            </a:r>
            <a:r>
              <a:rPr lang="de-DE" sz="1100" dirty="0" smtClean="0"/>
              <a:t>. 33</a:t>
            </a:r>
          </a:p>
          <a:p>
            <a:pPr algn="just"/>
            <a:r>
              <a:rPr lang="de-DE" sz="1100" dirty="0" smtClean="0"/>
              <a:t>© </a:t>
            </a:r>
            <a:r>
              <a:rPr lang="de-DE" sz="1100" dirty="0"/>
              <a:t>Carola Otterstedt</a:t>
            </a:r>
            <a:r>
              <a:rPr lang="de-DE" sz="1100" dirty="0" smtClean="0"/>
              <a:t>, </a:t>
            </a:r>
            <a:r>
              <a:rPr lang="de-DE" sz="1100" dirty="0"/>
              <a:t>Bremen </a:t>
            </a:r>
            <a:r>
              <a:rPr lang="de-DE" sz="1100" dirty="0" smtClean="0"/>
              <a:t>2018, Alle </a:t>
            </a:r>
            <a:r>
              <a:rPr lang="de-DE" sz="1100" dirty="0"/>
              <a:t>Rechte vorbehalten.</a:t>
            </a:r>
          </a:p>
          <a:p>
            <a:pPr algn="just"/>
            <a:r>
              <a:rPr lang="de-DE" sz="1100" dirty="0"/>
              <a:t>Das Werk einschließlich seiner Teile sind urheberrechtlich geschützt. Jede Verwertung außerhalb der engen Grenzen des Urhebergesetzes ist ohne Zustimmung von Dr. Carola Otterstedt unzulässig und strafbar. Das gilt insbesondere für Vervielfältigungen, Übersetzungen, Mikroverfilmungen und die Einspeicherung in elektronische Systeme.</a:t>
            </a:r>
          </a:p>
          <a:p>
            <a:pPr algn="just"/>
            <a:endParaRPr lang="de-DE" sz="1100" dirty="0"/>
          </a:p>
          <a:p>
            <a:pPr algn="just"/>
            <a:r>
              <a:rPr lang="de-DE" sz="1100" dirty="0"/>
              <a:t>Der Erlös aus diesem Produkt kommt der Förderung der Mensch-Tier-Beziehung und den Zielen der Stiftung Bündnis Mensch &amp; Tier zu Gute. </a:t>
            </a:r>
          </a:p>
          <a:p>
            <a:pPr algn="just"/>
            <a:r>
              <a:rPr lang="de-DE" sz="1100" dirty="0"/>
              <a:t>www.buendnis-mensch-und-tier.de</a:t>
            </a:r>
          </a:p>
          <a:p>
            <a:pPr algn="just"/>
            <a:endParaRPr lang="de-DE" sz="1100" b="1" dirty="0"/>
          </a:p>
          <a:p>
            <a:pPr algn="just"/>
            <a:r>
              <a:rPr lang="de-DE" sz="1100" b="1" dirty="0"/>
              <a:t>Haustier des Jahres</a:t>
            </a:r>
          </a:p>
          <a:p>
            <a:pPr algn="just"/>
            <a:r>
              <a:rPr lang="de-DE" sz="1100" dirty="0"/>
              <a:t>www.haustier-des-jahres.de</a:t>
            </a:r>
          </a:p>
          <a:p>
            <a:pPr algn="just"/>
            <a:endParaRPr lang="de-DE" sz="1100" dirty="0"/>
          </a:p>
          <a:p>
            <a:pPr algn="just"/>
            <a:r>
              <a:rPr lang="de-DE" sz="1100" b="1" dirty="0"/>
              <a:t>Ziegen</a:t>
            </a:r>
            <a:r>
              <a:rPr lang="de-DE" sz="1100" b="1" dirty="0" smtClean="0"/>
              <a:t> </a:t>
            </a:r>
            <a:r>
              <a:rPr lang="de-DE" sz="1100" b="1" dirty="0"/>
              <a:t>erleben</a:t>
            </a:r>
          </a:p>
          <a:p>
            <a:pPr algn="just"/>
            <a:r>
              <a:rPr lang="de-DE" sz="1100" dirty="0"/>
              <a:t>www.begegnungshoefe.de</a:t>
            </a:r>
          </a:p>
          <a:p>
            <a:pPr algn="just"/>
            <a:endParaRPr lang="de-DE" sz="1100" dirty="0" smtClean="0"/>
          </a:p>
          <a:p>
            <a:pPr algn="just"/>
            <a:r>
              <a:rPr lang="de-DE" sz="1100" b="1" dirty="0"/>
              <a:t>Dank </a:t>
            </a:r>
            <a:endParaRPr lang="de-DE" sz="1100" b="1" dirty="0" smtClean="0"/>
          </a:p>
          <a:p>
            <a:pPr algn="just"/>
            <a:r>
              <a:rPr lang="de-DE" sz="1100" dirty="0"/>
              <a:t>an alle </a:t>
            </a:r>
            <a:r>
              <a:rPr lang="de-DE" sz="1100" dirty="0" smtClean="0"/>
              <a:t>Ziegen, </a:t>
            </a:r>
            <a:r>
              <a:rPr lang="de-DE" sz="1100" dirty="0"/>
              <a:t>denen wir begegnet sind und die uns die Gelegenheit gegeben haben, sie besser kennenzulernen. Dank an die Kollegen, die dieses Heft durch Ihre Beiträge und ihren fachlichen Rat unterstützt haben. Besonderen Dank auch an Dr. Viktoria Roloff für ihren fachlichen Rat.</a:t>
            </a:r>
          </a:p>
        </p:txBody>
      </p:sp>
      <p:sp>
        <p:nvSpPr>
          <p:cNvPr id="9" name="Rechteck 8"/>
          <p:cNvSpPr/>
          <p:nvPr/>
        </p:nvSpPr>
        <p:spPr>
          <a:xfrm>
            <a:off x="412714" y="6619040"/>
            <a:ext cx="1846392" cy="3477875"/>
          </a:xfrm>
          <a:prstGeom prst="rect">
            <a:avLst/>
          </a:prstGeom>
          <a:ln>
            <a:solidFill>
              <a:schemeClr val="bg1"/>
            </a:solidFill>
          </a:ln>
        </p:spPr>
        <p:txBody>
          <a:bodyPr wrap="square">
            <a:spAutoFit/>
          </a:bodyPr>
          <a:lstStyle/>
          <a:p>
            <a:pPr algn="just"/>
            <a:r>
              <a:rPr lang="de-DE" sz="1100" b="1" dirty="0" smtClean="0"/>
              <a:t>Dieses </a:t>
            </a:r>
            <a:r>
              <a:rPr lang="de-DE" sz="1100" b="1" dirty="0"/>
              <a:t>Booklet </a:t>
            </a:r>
            <a:endParaRPr lang="de-DE" sz="1100" b="1" dirty="0" smtClean="0"/>
          </a:p>
          <a:p>
            <a:pPr algn="just"/>
            <a:r>
              <a:rPr lang="de-DE" sz="1100" dirty="0" smtClean="0"/>
              <a:t>bietet </a:t>
            </a:r>
            <a:r>
              <a:rPr lang="de-DE" sz="1100" dirty="0"/>
              <a:t>einen ersten Einblick in die Themen rund um das Tier </a:t>
            </a:r>
            <a:r>
              <a:rPr lang="de-DE" sz="1100" i="1" dirty="0" smtClean="0"/>
              <a:t>Ziege</a:t>
            </a:r>
            <a:r>
              <a:rPr lang="de-DE" sz="1100" dirty="0" smtClean="0"/>
              <a:t>. </a:t>
            </a:r>
            <a:r>
              <a:rPr lang="de-DE" sz="1100" dirty="0"/>
              <a:t>Es ist kein Ersatz für Sachbücher, gibt aber auf unterhaltsame Weise Wissenswertes über Ziegen</a:t>
            </a:r>
            <a:r>
              <a:rPr lang="de-DE" sz="1100" dirty="0" smtClean="0"/>
              <a:t> weiter </a:t>
            </a:r>
            <a:r>
              <a:rPr lang="de-DE" sz="1100" dirty="0"/>
              <a:t>und möchte mit kreativen Anregungen </a:t>
            </a:r>
            <a:r>
              <a:rPr lang="de-DE" sz="1100" dirty="0" smtClean="0"/>
              <a:t>Ziegenhalter </a:t>
            </a:r>
            <a:r>
              <a:rPr lang="de-DE" sz="1100" dirty="0"/>
              <a:t>und jene unterstützen, die im pädagogischen, sozialen und therapeutischen Rahmen </a:t>
            </a:r>
            <a:r>
              <a:rPr lang="de-DE" sz="1100" dirty="0" smtClean="0"/>
              <a:t>Ziegen und </a:t>
            </a:r>
            <a:r>
              <a:rPr lang="de-DE" sz="1100" dirty="0"/>
              <a:t>Themen rund um Ziegen einsetzen möchten.</a:t>
            </a:r>
          </a:p>
          <a:p>
            <a:pPr algn="just"/>
            <a:endParaRPr lang="de-DE" sz="1100" dirty="0"/>
          </a:p>
          <a:p>
            <a:pPr algn="just"/>
            <a:r>
              <a:rPr lang="de-DE" sz="1100" dirty="0"/>
              <a:t>Weitere Informationen und Arbeitshilfen </a:t>
            </a:r>
            <a:r>
              <a:rPr lang="de-DE" sz="1100" dirty="0" smtClean="0"/>
              <a:t>s. Homepage </a:t>
            </a:r>
            <a:r>
              <a:rPr lang="de-DE" sz="1100" dirty="0"/>
              <a:t>der Stiftung Bündnis Mensch &amp; </a:t>
            </a:r>
            <a:r>
              <a:rPr lang="de-DE" sz="1100" dirty="0" smtClean="0"/>
              <a:t>Tier</a:t>
            </a:r>
            <a:endParaRPr lang="de-DE" sz="11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116" y="5677404"/>
            <a:ext cx="2017058" cy="1077435"/>
          </a:xfrm>
          <a:prstGeom prst="rect">
            <a:avLst/>
          </a:prstGeom>
          <a:ln w="3175">
            <a:solidFill>
              <a:schemeClr val="tx1"/>
            </a:solidFill>
          </a:ln>
        </p:spPr>
      </p:pic>
    </p:spTree>
    <p:extLst>
      <p:ext uri="{BB962C8B-B14F-4D97-AF65-F5344CB8AC3E}">
        <p14:creationId xmlns:p14="http://schemas.microsoft.com/office/powerpoint/2010/main" val="1398994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2" y="1"/>
            <a:ext cx="2151528" cy="1090771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p:nvSpPr>
        <p:spPr>
          <a:xfrm>
            <a:off x="1075766" y="1552860"/>
            <a:ext cx="681597" cy="338554"/>
          </a:xfrm>
          <a:prstGeom prst="rect">
            <a:avLst/>
          </a:prstGeom>
          <a:noFill/>
        </p:spPr>
        <p:txBody>
          <a:bodyPr wrap="none" rtlCol="0">
            <a:spAutoFit/>
          </a:bodyPr>
          <a:lstStyle/>
          <a:p>
            <a:pPr algn="r"/>
            <a:r>
              <a:rPr lang="de-DE" sz="1600" b="1" dirty="0" smtClean="0"/>
              <a:t>Inhalt</a:t>
            </a:r>
            <a:endParaRPr lang="de-DE" sz="1600" b="1" dirty="0"/>
          </a:p>
        </p:txBody>
      </p:sp>
      <p:graphicFrame>
        <p:nvGraphicFramePr>
          <p:cNvPr id="4" name="Tabelle 3"/>
          <p:cNvGraphicFramePr>
            <a:graphicFrameLocks noGrp="1"/>
          </p:cNvGraphicFramePr>
          <p:nvPr>
            <p:extLst>
              <p:ext uri="{D42A27DB-BD31-4B8C-83A1-F6EECF244321}">
                <p14:modId xmlns:p14="http://schemas.microsoft.com/office/powerpoint/2010/main" val="955194193"/>
              </p:ext>
            </p:extLst>
          </p:nvPr>
        </p:nvGraphicFramePr>
        <p:xfrm>
          <a:off x="2322953" y="1552860"/>
          <a:ext cx="5042160" cy="6207250"/>
        </p:xfrm>
        <a:graphic>
          <a:graphicData uri="http://schemas.openxmlformats.org/drawingml/2006/table">
            <a:tbl>
              <a:tblPr firstRow="1" bandRow="1">
                <a:tableStyleId>{00A15C55-8517-42AA-B614-E9B94910E393}</a:tableStyleId>
              </a:tblPr>
              <a:tblGrid>
                <a:gridCol w="462596">
                  <a:extLst>
                    <a:ext uri="{9D8B030D-6E8A-4147-A177-3AD203B41FA5}">
                      <a16:colId xmlns:a16="http://schemas.microsoft.com/office/drawing/2014/main" val="1741347600"/>
                    </a:ext>
                  </a:extLst>
                </a:gridCol>
                <a:gridCol w="4579564">
                  <a:extLst>
                    <a:ext uri="{9D8B030D-6E8A-4147-A177-3AD203B41FA5}">
                      <a16:colId xmlns:a16="http://schemas.microsoft.com/office/drawing/2014/main" val="1080823407"/>
                    </a:ext>
                  </a:extLst>
                </a:gridCol>
              </a:tblGrid>
              <a:tr h="233492">
                <a:tc>
                  <a:txBody>
                    <a:bodyPr/>
                    <a:lstStyle/>
                    <a:p>
                      <a:pPr algn="l"/>
                      <a:r>
                        <a:rPr lang="de-DE" sz="1100" dirty="0" smtClean="0"/>
                        <a:t>S.</a:t>
                      </a:r>
                      <a:endParaRPr lang="de-DE" sz="1100" dirty="0"/>
                    </a:p>
                  </a:txBody>
                  <a:tcPr marL="80649" marR="80649" marT="40325" marB="40325"/>
                </a:tc>
                <a:tc>
                  <a:txBody>
                    <a:bodyPr/>
                    <a:lstStyle/>
                    <a:p>
                      <a:pPr algn="l"/>
                      <a:endParaRPr lang="de-DE" sz="1100" dirty="0"/>
                    </a:p>
                  </a:txBody>
                  <a:tcPr marL="80649" marR="80649" marT="40325" marB="40325"/>
                </a:tc>
                <a:extLst>
                  <a:ext uri="{0D108BD9-81ED-4DB2-BD59-A6C34878D82A}">
                    <a16:rowId xmlns:a16="http://schemas.microsoft.com/office/drawing/2014/main" val="1092239173"/>
                  </a:ext>
                </a:extLst>
              </a:tr>
              <a:tr h="233492">
                <a:tc>
                  <a:txBody>
                    <a:bodyPr/>
                    <a:lstStyle/>
                    <a:p>
                      <a:pPr algn="l"/>
                      <a:r>
                        <a:rPr lang="de-DE" sz="1100" dirty="0" smtClean="0"/>
                        <a:t>5</a:t>
                      </a:r>
                      <a:endParaRPr lang="de-DE" sz="1100" dirty="0"/>
                    </a:p>
                  </a:txBody>
                  <a:tcPr marL="80649" marR="80649" marT="40325" marB="40325"/>
                </a:tc>
                <a:tc>
                  <a:txBody>
                    <a:bodyPr/>
                    <a:lstStyle/>
                    <a:p>
                      <a:pPr algn="l"/>
                      <a:r>
                        <a:rPr lang="de-DE" sz="1100" dirty="0" smtClean="0"/>
                        <a:t>Einleitung</a:t>
                      </a:r>
                      <a:endParaRPr lang="de-DE" sz="1100" dirty="0"/>
                    </a:p>
                  </a:txBody>
                  <a:tcPr marL="50706" marR="50706" marT="25354" marB="25354"/>
                </a:tc>
                <a:extLst>
                  <a:ext uri="{0D108BD9-81ED-4DB2-BD59-A6C34878D82A}">
                    <a16:rowId xmlns:a16="http://schemas.microsoft.com/office/drawing/2014/main" val="958482057"/>
                  </a:ext>
                </a:extLst>
              </a:tr>
              <a:tr h="233492">
                <a:tc>
                  <a:txBody>
                    <a:bodyPr/>
                    <a:lstStyle/>
                    <a:p>
                      <a:pPr algn="l"/>
                      <a:r>
                        <a:rPr lang="de-DE" sz="1100" dirty="0" smtClean="0"/>
                        <a:t>6</a:t>
                      </a:r>
                      <a:endParaRPr lang="de-DE" sz="1100" dirty="0"/>
                    </a:p>
                  </a:txBody>
                  <a:tcPr marL="80649" marR="80649" marT="40325" marB="40325"/>
                </a:tc>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lang="de-DE" sz="1100" b="0" dirty="0" smtClean="0"/>
                        <a:t>Wissen rund um</a:t>
                      </a:r>
                      <a:r>
                        <a:rPr lang="de-DE" sz="1100" b="0" baseline="0" dirty="0" smtClean="0"/>
                        <a:t> </a:t>
                      </a:r>
                      <a:r>
                        <a:rPr lang="de-DE" sz="1100" dirty="0" smtClean="0"/>
                        <a:t>Ziegen</a:t>
                      </a:r>
                    </a:p>
                  </a:txBody>
                  <a:tcPr marL="50706" marR="50706" marT="25354" marB="25354"/>
                </a:tc>
                <a:extLst>
                  <a:ext uri="{0D108BD9-81ED-4DB2-BD59-A6C34878D82A}">
                    <a16:rowId xmlns:a16="http://schemas.microsoft.com/office/drawing/2014/main" val="3032110757"/>
                  </a:ext>
                </a:extLst>
              </a:tr>
              <a:tr h="233492">
                <a:tc>
                  <a:txBody>
                    <a:bodyPr/>
                    <a:lstStyle/>
                    <a:p>
                      <a:pPr algn="l"/>
                      <a:r>
                        <a:rPr lang="de-DE" sz="1100" dirty="0" smtClean="0"/>
                        <a:t>8</a:t>
                      </a:r>
                      <a:endParaRPr lang="de-DE" sz="1100" dirty="0"/>
                    </a:p>
                  </a:txBody>
                  <a:tcPr marL="80649" marR="80649" marT="40325" marB="40325"/>
                </a:tc>
                <a:tc>
                  <a:txBody>
                    <a:bodyPr/>
                    <a:lstStyle/>
                    <a:p>
                      <a:r>
                        <a:rPr lang="de-DE" sz="1100" dirty="0" smtClean="0"/>
                        <a:t>Sinne</a:t>
                      </a:r>
                      <a:endParaRPr lang="de-DE" sz="1100" dirty="0"/>
                    </a:p>
                  </a:txBody>
                  <a:tcPr marL="50706" marR="50706" marT="25354" marB="25354"/>
                </a:tc>
                <a:extLst>
                  <a:ext uri="{0D108BD9-81ED-4DB2-BD59-A6C34878D82A}">
                    <a16:rowId xmlns:a16="http://schemas.microsoft.com/office/drawing/2014/main" val="128316855"/>
                  </a:ext>
                </a:extLst>
              </a:tr>
              <a:tr h="233492">
                <a:tc>
                  <a:txBody>
                    <a:bodyPr/>
                    <a:lstStyle/>
                    <a:p>
                      <a:pPr algn="l"/>
                      <a:r>
                        <a:rPr lang="de-DE" sz="1100" dirty="0" smtClean="0"/>
                        <a:t>10</a:t>
                      </a:r>
                      <a:endParaRPr lang="de-DE" sz="1100" dirty="0"/>
                    </a:p>
                  </a:txBody>
                  <a:tcPr marL="80649" marR="80649" marT="40325" marB="40325"/>
                </a:tc>
                <a:tc>
                  <a:txBody>
                    <a:bodyPr/>
                    <a:lstStyle/>
                    <a:p>
                      <a:r>
                        <a:rPr lang="de-DE" sz="1100" dirty="0" smtClean="0"/>
                        <a:t>Ausdrucksverhalten der Ziegen</a:t>
                      </a:r>
                      <a:endParaRPr lang="de-DE" sz="1100" dirty="0"/>
                    </a:p>
                  </a:txBody>
                  <a:tcPr marL="50706" marR="50706" marT="25354" marB="25354"/>
                </a:tc>
                <a:extLst>
                  <a:ext uri="{0D108BD9-81ED-4DB2-BD59-A6C34878D82A}">
                    <a16:rowId xmlns:a16="http://schemas.microsoft.com/office/drawing/2014/main" val="2656468261"/>
                  </a:ext>
                </a:extLst>
              </a:tr>
              <a:tr h="233492">
                <a:tc>
                  <a:txBody>
                    <a:bodyPr/>
                    <a:lstStyle/>
                    <a:p>
                      <a:pPr algn="l"/>
                      <a:r>
                        <a:rPr lang="de-DE" sz="1100" dirty="0" smtClean="0"/>
                        <a:t>15</a:t>
                      </a:r>
                      <a:endParaRPr lang="de-DE" sz="1100" dirty="0"/>
                    </a:p>
                  </a:txBody>
                  <a:tcPr marL="80649" marR="80649" marT="40325" marB="40325"/>
                </a:tc>
                <a:tc>
                  <a:txBody>
                    <a:bodyPr/>
                    <a:lstStyle/>
                    <a:p>
                      <a:pPr algn="l"/>
                      <a:r>
                        <a:rPr lang="de-DE" sz="1100" dirty="0" smtClean="0"/>
                        <a:t>Lautsprache der Ziegen</a:t>
                      </a:r>
                      <a:endParaRPr lang="de-DE" sz="1100" dirty="0"/>
                    </a:p>
                  </a:txBody>
                  <a:tcPr marL="50706" marR="50706" marT="25354" marB="25354"/>
                </a:tc>
                <a:extLst>
                  <a:ext uri="{0D108BD9-81ED-4DB2-BD59-A6C34878D82A}">
                    <a16:rowId xmlns:a16="http://schemas.microsoft.com/office/drawing/2014/main" val="488936854"/>
                  </a:ext>
                </a:extLst>
              </a:tr>
              <a:tr h="233492">
                <a:tc>
                  <a:txBody>
                    <a:bodyPr/>
                    <a:lstStyle/>
                    <a:p>
                      <a:pPr algn="l"/>
                      <a:r>
                        <a:rPr lang="de-DE" sz="1100" dirty="0" smtClean="0"/>
                        <a:t>16</a:t>
                      </a:r>
                      <a:endParaRPr lang="de-DE" sz="1100" dirty="0"/>
                    </a:p>
                  </a:txBody>
                  <a:tcPr marL="80649" marR="80649" marT="40325" marB="4032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100" dirty="0" smtClean="0"/>
                        <a:t>Artgemäße Haltung</a:t>
                      </a:r>
                    </a:p>
                  </a:txBody>
                  <a:tcPr marL="50706" marR="50706" marT="25354" marB="25354"/>
                </a:tc>
                <a:extLst>
                  <a:ext uri="{0D108BD9-81ED-4DB2-BD59-A6C34878D82A}">
                    <a16:rowId xmlns:a16="http://schemas.microsoft.com/office/drawing/2014/main" val="1136172288"/>
                  </a:ext>
                </a:extLst>
              </a:tr>
              <a:tr h="233492">
                <a:tc>
                  <a:txBody>
                    <a:bodyPr/>
                    <a:lstStyle/>
                    <a:p>
                      <a:pPr algn="l"/>
                      <a:r>
                        <a:rPr lang="de-DE" sz="1100" dirty="0" smtClean="0"/>
                        <a:t>22</a:t>
                      </a:r>
                      <a:endParaRPr lang="de-DE" sz="1100" dirty="0"/>
                    </a:p>
                  </a:txBody>
                  <a:tcPr marL="80649" marR="80649" marT="40325" marB="40325"/>
                </a:tc>
                <a:tc>
                  <a:txBody>
                    <a:bodyPr/>
                    <a:lstStyle/>
                    <a:p>
                      <a:r>
                        <a:rPr lang="de-DE" sz="1100" dirty="0" smtClean="0"/>
                        <a:t>Tipps für die geeignete Wahl einer</a:t>
                      </a:r>
                      <a:r>
                        <a:rPr lang="de-DE" sz="1100" baseline="0" dirty="0" smtClean="0"/>
                        <a:t> Ziegenherde</a:t>
                      </a:r>
                      <a:endParaRPr lang="de-DE" sz="1100" dirty="0"/>
                    </a:p>
                  </a:txBody>
                  <a:tcPr marL="50706" marR="50706" marT="25354" marB="25354"/>
                </a:tc>
                <a:extLst>
                  <a:ext uri="{0D108BD9-81ED-4DB2-BD59-A6C34878D82A}">
                    <a16:rowId xmlns:a16="http://schemas.microsoft.com/office/drawing/2014/main" val="1176517109"/>
                  </a:ext>
                </a:extLst>
              </a:tr>
              <a:tr h="233492">
                <a:tc>
                  <a:txBody>
                    <a:bodyPr/>
                    <a:lstStyle/>
                    <a:p>
                      <a:pPr algn="l"/>
                      <a:r>
                        <a:rPr lang="de-DE" sz="1100" dirty="0" smtClean="0"/>
                        <a:t>23</a:t>
                      </a:r>
                      <a:endParaRPr lang="de-DE" sz="1100" dirty="0"/>
                    </a:p>
                  </a:txBody>
                  <a:tcPr marL="80649" marR="80649" marT="40325" marB="40325"/>
                </a:tc>
                <a:tc>
                  <a:txBody>
                    <a:bodyPr/>
                    <a:lstStyle/>
                    <a:p>
                      <a:r>
                        <a:rPr lang="de-DE" sz="1100" dirty="0" smtClean="0"/>
                        <a:t>Gefährdete Ziegenrassen</a:t>
                      </a:r>
                      <a:endParaRPr lang="de-DE" sz="1100" dirty="0"/>
                    </a:p>
                  </a:txBody>
                  <a:tcPr marL="50706" marR="50706" marT="25354" marB="25354"/>
                </a:tc>
                <a:extLst>
                  <a:ext uri="{0D108BD9-81ED-4DB2-BD59-A6C34878D82A}">
                    <a16:rowId xmlns:a16="http://schemas.microsoft.com/office/drawing/2014/main" val="977823079"/>
                  </a:ext>
                </a:extLst>
              </a:tr>
              <a:tr h="233492">
                <a:tc>
                  <a:txBody>
                    <a:bodyPr/>
                    <a:lstStyle/>
                    <a:p>
                      <a:pPr algn="l"/>
                      <a:r>
                        <a:rPr lang="de-DE" sz="1100" dirty="0" smtClean="0"/>
                        <a:t>24</a:t>
                      </a:r>
                      <a:endParaRPr lang="de-DE" sz="1100" dirty="0"/>
                    </a:p>
                  </a:txBody>
                  <a:tcPr marL="80649" marR="80649" marT="40325" marB="40325"/>
                </a:tc>
                <a:tc>
                  <a:txBody>
                    <a:bodyPr/>
                    <a:lstStyle/>
                    <a:p>
                      <a:r>
                        <a:rPr lang="de-DE" sz="1100" dirty="0" smtClean="0"/>
                        <a:t>Ziegen im Artenschutz</a:t>
                      </a:r>
                      <a:endParaRPr lang="de-DE" sz="1100" dirty="0"/>
                    </a:p>
                  </a:txBody>
                  <a:tcPr marL="50706" marR="50706" marT="25354" marB="25354"/>
                </a:tc>
                <a:extLst>
                  <a:ext uri="{0D108BD9-81ED-4DB2-BD59-A6C34878D82A}">
                    <a16:rowId xmlns:a16="http://schemas.microsoft.com/office/drawing/2014/main" val="1556976817"/>
                  </a:ext>
                </a:extLst>
              </a:tr>
              <a:tr h="233492">
                <a:tc>
                  <a:txBody>
                    <a:bodyPr/>
                    <a:lstStyle/>
                    <a:p>
                      <a:pPr algn="l"/>
                      <a:r>
                        <a:rPr lang="de-DE" sz="1100" dirty="0" smtClean="0"/>
                        <a:t>25</a:t>
                      </a:r>
                      <a:endParaRPr lang="de-DE" sz="1100" dirty="0"/>
                    </a:p>
                  </a:txBody>
                  <a:tcPr marL="80649" marR="80649" marT="40325" marB="40325"/>
                </a:tc>
                <a:tc>
                  <a:txBody>
                    <a:bodyPr/>
                    <a:lstStyle/>
                    <a:p>
                      <a:pPr algn="l"/>
                      <a:r>
                        <a:rPr lang="de-DE" sz="1100" dirty="0" smtClean="0"/>
                        <a:t>Kommunikation zwischen Mensch und Ziege</a:t>
                      </a:r>
                      <a:endParaRPr lang="de-DE" sz="1100" dirty="0"/>
                    </a:p>
                  </a:txBody>
                  <a:tcPr marL="50706" marR="50706" marT="25354" marB="25354"/>
                </a:tc>
                <a:extLst>
                  <a:ext uri="{0D108BD9-81ED-4DB2-BD59-A6C34878D82A}">
                    <a16:rowId xmlns:a16="http://schemas.microsoft.com/office/drawing/2014/main" val="1886073983"/>
                  </a:ext>
                </a:extLst>
              </a:tr>
              <a:tr h="233492">
                <a:tc>
                  <a:txBody>
                    <a:bodyPr/>
                    <a:lstStyle/>
                    <a:p>
                      <a:pPr algn="l"/>
                      <a:r>
                        <a:rPr lang="de-DE" sz="1100" dirty="0" smtClean="0"/>
                        <a:t>28</a:t>
                      </a:r>
                      <a:endParaRPr lang="de-DE" sz="1100" dirty="0"/>
                    </a:p>
                  </a:txBody>
                  <a:tcPr marL="80649" marR="80649" marT="40325" marB="40325"/>
                </a:tc>
                <a:tc>
                  <a:txBody>
                    <a:bodyPr/>
                    <a:lstStyle/>
                    <a:p>
                      <a:pPr algn="l"/>
                      <a:r>
                        <a:rPr lang="de-DE" sz="1100" dirty="0" smtClean="0"/>
                        <a:t>Ziegen als Nutztiere</a:t>
                      </a:r>
                      <a:endParaRPr lang="de-DE" sz="1100" dirty="0"/>
                    </a:p>
                  </a:txBody>
                  <a:tcPr marL="50706" marR="50706" marT="25354" marB="25354"/>
                </a:tc>
                <a:extLst>
                  <a:ext uri="{0D108BD9-81ED-4DB2-BD59-A6C34878D82A}">
                    <a16:rowId xmlns:a16="http://schemas.microsoft.com/office/drawing/2014/main" val="545813719"/>
                  </a:ext>
                </a:extLst>
              </a:tr>
              <a:tr h="233492">
                <a:tc>
                  <a:txBody>
                    <a:bodyPr/>
                    <a:lstStyle/>
                    <a:p>
                      <a:pPr algn="l"/>
                      <a:r>
                        <a:rPr lang="de-DE" sz="1100" dirty="0" smtClean="0"/>
                        <a:t>30</a:t>
                      </a:r>
                      <a:endParaRPr lang="de-DE" sz="1100" dirty="0"/>
                    </a:p>
                  </a:txBody>
                  <a:tcPr marL="80649" marR="80649" marT="40325" marB="40325"/>
                </a:tc>
                <a:tc>
                  <a:txBody>
                    <a:bodyPr/>
                    <a:lstStyle/>
                    <a:p>
                      <a:pPr algn="l"/>
                      <a:r>
                        <a:rPr lang="de-DE" sz="1100" dirty="0" smtClean="0"/>
                        <a:t>Beweidung mit Ziegen</a:t>
                      </a:r>
                      <a:endParaRPr lang="de-DE" sz="1100" dirty="0"/>
                    </a:p>
                  </a:txBody>
                  <a:tcPr marL="50706" marR="50706" marT="25354" marB="25354"/>
                </a:tc>
                <a:extLst>
                  <a:ext uri="{0D108BD9-81ED-4DB2-BD59-A6C34878D82A}">
                    <a16:rowId xmlns:a16="http://schemas.microsoft.com/office/drawing/2014/main" val="1323266395"/>
                  </a:ext>
                </a:extLst>
              </a:tr>
              <a:tr h="233492">
                <a:tc>
                  <a:txBody>
                    <a:bodyPr/>
                    <a:lstStyle/>
                    <a:p>
                      <a:pPr algn="l"/>
                      <a:r>
                        <a:rPr lang="de-DE" sz="1100" dirty="0" smtClean="0"/>
                        <a:t>36</a:t>
                      </a:r>
                      <a:endParaRPr lang="de-DE" sz="1100" dirty="0"/>
                    </a:p>
                  </a:txBody>
                  <a:tcPr marL="80649" marR="80649" marT="40325" marB="40325"/>
                </a:tc>
                <a:tc>
                  <a:txBody>
                    <a:bodyPr/>
                    <a:lstStyle/>
                    <a:p>
                      <a:pPr algn="l"/>
                      <a:r>
                        <a:rPr lang="de-DE" sz="1100" dirty="0" smtClean="0"/>
                        <a:t>Ziegenhaltung und Klimawandel</a:t>
                      </a:r>
                      <a:endParaRPr lang="de-DE" sz="1100" dirty="0"/>
                    </a:p>
                  </a:txBody>
                  <a:tcPr marL="50706" marR="50706" marT="25354" marB="25354"/>
                </a:tc>
                <a:extLst>
                  <a:ext uri="{0D108BD9-81ED-4DB2-BD59-A6C34878D82A}">
                    <a16:rowId xmlns:a16="http://schemas.microsoft.com/office/drawing/2014/main" val="536760130"/>
                  </a:ext>
                </a:extLst>
              </a:tr>
              <a:tr h="233492">
                <a:tc>
                  <a:txBody>
                    <a:bodyPr/>
                    <a:lstStyle/>
                    <a:p>
                      <a:pPr algn="l"/>
                      <a:r>
                        <a:rPr lang="de-DE" sz="1100" dirty="0" smtClean="0"/>
                        <a:t>37</a:t>
                      </a:r>
                      <a:endParaRPr lang="de-DE" sz="1100" dirty="0"/>
                    </a:p>
                  </a:txBody>
                  <a:tcPr marL="80649" marR="80649" marT="40325" marB="4032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100" dirty="0" smtClean="0"/>
                        <a:t>Ziegen in der Welt</a:t>
                      </a:r>
                    </a:p>
                  </a:txBody>
                  <a:tcPr marL="50706" marR="50706" marT="25354" marB="25354"/>
                </a:tc>
                <a:extLst>
                  <a:ext uri="{0D108BD9-81ED-4DB2-BD59-A6C34878D82A}">
                    <a16:rowId xmlns:a16="http://schemas.microsoft.com/office/drawing/2014/main" val="2413728977"/>
                  </a:ext>
                </a:extLst>
              </a:tr>
              <a:tr h="233492">
                <a:tc>
                  <a:txBody>
                    <a:bodyPr/>
                    <a:lstStyle/>
                    <a:p>
                      <a:pPr algn="l"/>
                      <a:r>
                        <a:rPr lang="de-DE" sz="1100" dirty="0" smtClean="0">
                          <a:solidFill>
                            <a:schemeClr val="tx1"/>
                          </a:solidFill>
                        </a:rPr>
                        <a:t>39</a:t>
                      </a:r>
                      <a:endParaRPr lang="de-DE" sz="1100" dirty="0">
                        <a:solidFill>
                          <a:schemeClr val="tx1"/>
                        </a:solidFill>
                      </a:endParaRPr>
                    </a:p>
                  </a:txBody>
                  <a:tcPr marL="80649" marR="80649" marT="40325" marB="4032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100" dirty="0" smtClean="0">
                          <a:solidFill>
                            <a:schemeClr val="tx1"/>
                          </a:solidFill>
                        </a:rPr>
                        <a:t>„Der Panther liegt beim Böcklein“ (</a:t>
                      </a:r>
                      <a:r>
                        <a:rPr lang="de-DE" sz="1100" dirty="0" err="1" smtClean="0">
                          <a:solidFill>
                            <a:schemeClr val="tx1"/>
                          </a:solidFill>
                        </a:rPr>
                        <a:t>Jes</a:t>
                      </a:r>
                      <a:r>
                        <a:rPr lang="de-DE" sz="1100" dirty="0" smtClean="0">
                          <a:solidFill>
                            <a:schemeClr val="tx1"/>
                          </a:solidFill>
                        </a:rPr>
                        <a:t> 11,6), Predigt</a:t>
                      </a:r>
                    </a:p>
                  </a:txBody>
                  <a:tcPr marL="50706" marR="50706" marT="25354" marB="25354"/>
                </a:tc>
                <a:extLst>
                  <a:ext uri="{0D108BD9-81ED-4DB2-BD59-A6C34878D82A}">
                    <a16:rowId xmlns:a16="http://schemas.microsoft.com/office/drawing/2014/main" val="1801840227"/>
                  </a:ext>
                </a:extLst>
              </a:tr>
              <a:tr h="233492">
                <a:tc>
                  <a:txBody>
                    <a:bodyPr/>
                    <a:lstStyle/>
                    <a:p>
                      <a:pPr algn="l"/>
                      <a:r>
                        <a:rPr lang="de-DE" sz="1100" dirty="0" smtClean="0"/>
                        <a:t>42</a:t>
                      </a:r>
                      <a:endParaRPr lang="de-DE" sz="1100" dirty="0"/>
                    </a:p>
                  </a:txBody>
                  <a:tcPr marL="80649" marR="80649" marT="40325" marB="40325"/>
                </a:tc>
                <a:tc>
                  <a:txBody>
                    <a:bodyPr/>
                    <a:lstStyle/>
                    <a:p>
                      <a:pPr algn="l"/>
                      <a:r>
                        <a:rPr lang="de-DE" sz="1100" dirty="0" smtClean="0"/>
                        <a:t>Ziegentrekking</a:t>
                      </a:r>
                      <a:endParaRPr lang="de-DE" sz="1100" dirty="0"/>
                    </a:p>
                  </a:txBody>
                  <a:tcPr marL="50706" marR="50706" marT="25354" marB="25354"/>
                </a:tc>
                <a:extLst>
                  <a:ext uri="{0D108BD9-81ED-4DB2-BD59-A6C34878D82A}">
                    <a16:rowId xmlns:a16="http://schemas.microsoft.com/office/drawing/2014/main" val="878212103"/>
                  </a:ext>
                </a:extLst>
              </a:tr>
              <a:tr h="233492">
                <a:tc>
                  <a:txBody>
                    <a:bodyPr/>
                    <a:lstStyle/>
                    <a:p>
                      <a:pPr algn="l"/>
                      <a:r>
                        <a:rPr lang="de-DE" sz="1100" dirty="0" smtClean="0"/>
                        <a:t>45</a:t>
                      </a:r>
                      <a:endParaRPr lang="de-DE" sz="1100" dirty="0"/>
                    </a:p>
                  </a:txBody>
                  <a:tcPr marL="80649" marR="80649" marT="40325" marB="40325"/>
                </a:tc>
                <a:tc>
                  <a:txBody>
                    <a:bodyPr/>
                    <a:lstStyle/>
                    <a:p>
                      <a:pPr algn="l"/>
                      <a:r>
                        <a:rPr lang="de-DE" sz="1100" dirty="0" err="1" smtClean="0"/>
                        <a:t>Ziegentrail</a:t>
                      </a:r>
                      <a:r>
                        <a:rPr lang="de-DE" sz="1100" baseline="0" dirty="0" smtClean="0"/>
                        <a:t> im Tiergarten</a:t>
                      </a:r>
                      <a:endParaRPr lang="de-DE" sz="1100" dirty="0" smtClean="0"/>
                    </a:p>
                  </a:txBody>
                  <a:tcPr marL="50706" marR="50706" marT="25354" marB="25354"/>
                </a:tc>
                <a:extLst>
                  <a:ext uri="{0D108BD9-81ED-4DB2-BD59-A6C34878D82A}">
                    <a16:rowId xmlns:a16="http://schemas.microsoft.com/office/drawing/2014/main" val="961796735"/>
                  </a:ext>
                </a:extLst>
              </a:tr>
              <a:tr h="233492">
                <a:tc>
                  <a:txBody>
                    <a:bodyPr/>
                    <a:lstStyle/>
                    <a:p>
                      <a:pPr algn="l"/>
                      <a:r>
                        <a:rPr lang="de-DE" sz="1100" dirty="0" smtClean="0"/>
                        <a:t>46</a:t>
                      </a:r>
                      <a:endParaRPr lang="de-DE" sz="1100" dirty="0"/>
                    </a:p>
                  </a:txBody>
                  <a:tcPr marL="80649" marR="80649" marT="40325" marB="40325"/>
                </a:tc>
                <a:tc>
                  <a:txBody>
                    <a:bodyPr/>
                    <a:lstStyle/>
                    <a:p>
                      <a:pPr algn="l"/>
                      <a:r>
                        <a:rPr lang="de-DE" sz="1100" dirty="0" smtClean="0"/>
                        <a:t>Mensch-Ziegen-Interaktion im Tiergarten</a:t>
                      </a:r>
                    </a:p>
                  </a:txBody>
                  <a:tcPr marL="50706" marR="50706" marT="25354" marB="25354"/>
                </a:tc>
                <a:extLst>
                  <a:ext uri="{0D108BD9-81ED-4DB2-BD59-A6C34878D82A}">
                    <a16:rowId xmlns:a16="http://schemas.microsoft.com/office/drawing/2014/main" val="3141531248"/>
                  </a:ext>
                </a:extLst>
              </a:tr>
              <a:tr h="233492">
                <a:tc>
                  <a:txBody>
                    <a:bodyPr/>
                    <a:lstStyle/>
                    <a:p>
                      <a:pPr algn="l"/>
                      <a:r>
                        <a:rPr lang="de-DE" sz="1100" dirty="0" smtClean="0"/>
                        <a:t>47</a:t>
                      </a:r>
                      <a:endParaRPr lang="de-DE" sz="1100" dirty="0"/>
                    </a:p>
                  </a:txBody>
                  <a:tcPr marL="80649" marR="80649" marT="40325" marB="40325"/>
                </a:tc>
                <a:tc>
                  <a:txBody>
                    <a:bodyPr/>
                    <a:lstStyle/>
                    <a:p>
                      <a:pPr algn="l"/>
                      <a:r>
                        <a:rPr lang="de-DE" sz="1100" dirty="0" smtClean="0"/>
                        <a:t>Die Ziege in der Tiergestützten Intervention</a:t>
                      </a:r>
                    </a:p>
                  </a:txBody>
                  <a:tcPr marL="50706" marR="50706" marT="25354" marB="25354"/>
                </a:tc>
                <a:extLst>
                  <a:ext uri="{0D108BD9-81ED-4DB2-BD59-A6C34878D82A}">
                    <a16:rowId xmlns:a16="http://schemas.microsoft.com/office/drawing/2014/main" val="2316694908"/>
                  </a:ext>
                </a:extLst>
              </a:tr>
              <a:tr h="233492">
                <a:tc>
                  <a:txBody>
                    <a:bodyPr/>
                    <a:lstStyle/>
                    <a:p>
                      <a:pPr algn="l"/>
                      <a:r>
                        <a:rPr lang="de-DE" sz="1100" dirty="0" smtClean="0"/>
                        <a:t>48</a:t>
                      </a:r>
                      <a:endParaRPr lang="de-DE" sz="1100" dirty="0"/>
                    </a:p>
                  </a:txBody>
                  <a:tcPr marL="80649" marR="80649" marT="40325" marB="40325"/>
                </a:tc>
                <a:tc>
                  <a:txBody>
                    <a:bodyPr/>
                    <a:lstStyle/>
                    <a:p>
                      <a:pPr algn="l"/>
                      <a:r>
                        <a:rPr lang="de-DE" sz="1100" dirty="0" smtClean="0">
                          <a:solidFill>
                            <a:schemeClr val="tx1"/>
                          </a:solidFill>
                        </a:rPr>
                        <a:t>Hommage an meine Ziegen</a:t>
                      </a:r>
                      <a:endParaRPr lang="de-DE" sz="1100" dirty="0">
                        <a:solidFill>
                          <a:schemeClr val="tx1"/>
                        </a:solidFill>
                      </a:endParaRPr>
                    </a:p>
                  </a:txBody>
                  <a:tcPr marL="50706" marR="50706" marT="25354" marB="25354"/>
                </a:tc>
                <a:extLst>
                  <a:ext uri="{0D108BD9-81ED-4DB2-BD59-A6C34878D82A}">
                    <a16:rowId xmlns:a16="http://schemas.microsoft.com/office/drawing/2014/main" val="1545788542"/>
                  </a:ext>
                </a:extLst>
              </a:tr>
              <a:tr h="233492">
                <a:tc>
                  <a:txBody>
                    <a:bodyPr/>
                    <a:lstStyle/>
                    <a:p>
                      <a:pPr algn="l"/>
                      <a:r>
                        <a:rPr lang="de-DE" sz="1100" dirty="0" smtClean="0"/>
                        <a:t>50</a:t>
                      </a:r>
                      <a:endParaRPr lang="de-DE" sz="1100" dirty="0"/>
                    </a:p>
                  </a:txBody>
                  <a:tcPr marL="80649" marR="80649" marT="40325" marB="40325"/>
                </a:tc>
                <a:tc>
                  <a:txBody>
                    <a:bodyPr/>
                    <a:lstStyle/>
                    <a:p>
                      <a:pPr algn="l"/>
                      <a:r>
                        <a:rPr lang="de-DE" sz="1100" dirty="0" smtClean="0"/>
                        <a:t>Methodische Impulse zum Thema </a:t>
                      </a:r>
                      <a:r>
                        <a:rPr lang="de-DE" sz="1100" i="1" dirty="0" smtClean="0"/>
                        <a:t>Ziege</a:t>
                      </a:r>
                      <a:endParaRPr lang="de-DE" sz="1100" i="1" dirty="0"/>
                    </a:p>
                  </a:txBody>
                  <a:tcPr marL="50706" marR="50706" marT="25354" marB="25354"/>
                </a:tc>
                <a:extLst>
                  <a:ext uri="{0D108BD9-81ED-4DB2-BD59-A6C34878D82A}">
                    <a16:rowId xmlns:a16="http://schemas.microsoft.com/office/drawing/2014/main" val="1961366418"/>
                  </a:ext>
                </a:extLst>
              </a:tr>
              <a:tr h="233492">
                <a:tc>
                  <a:txBody>
                    <a:bodyPr/>
                    <a:lstStyle/>
                    <a:p>
                      <a:pPr algn="l"/>
                      <a:r>
                        <a:rPr lang="de-DE" sz="1100" dirty="0" smtClean="0"/>
                        <a:t>61</a:t>
                      </a:r>
                      <a:endParaRPr lang="de-DE" sz="1100" dirty="0"/>
                    </a:p>
                  </a:txBody>
                  <a:tcPr marL="80649" marR="80649" marT="40325" marB="40325"/>
                </a:tc>
                <a:tc>
                  <a:txBody>
                    <a:bodyPr/>
                    <a:lstStyle/>
                    <a:p>
                      <a:pPr algn="l"/>
                      <a:r>
                        <a:rPr lang="de-DE" sz="1100" dirty="0" smtClean="0"/>
                        <a:t>Quellen</a:t>
                      </a:r>
                      <a:endParaRPr lang="de-DE" sz="1100" dirty="0"/>
                    </a:p>
                  </a:txBody>
                  <a:tcPr marL="50706" marR="50706" marT="25354" marB="25354"/>
                </a:tc>
                <a:extLst>
                  <a:ext uri="{0D108BD9-81ED-4DB2-BD59-A6C34878D82A}">
                    <a16:rowId xmlns:a16="http://schemas.microsoft.com/office/drawing/2014/main" val="3216411508"/>
                  </a:ext>
                </a:extLst>
              </a:tr>
              <a:tr h="233492">
                <a:tc>
                  <a:txBody>
                    <a:bodyPr/>
                    <a:lstStyle/>
                    <a:p>
                      <a:pPr algn="l"/>
                      <a:r>
                        <a:rPr lang="de-DE" sz="1100" dirty="0" smtClean="0"/>
                        <a:t>62</a:t>
                      </a:r>
                      <a:endParaRPr lang="de-DE" sz="1100" dirty="0"/>
                    </a:p>
                  </a:txBody>
                  <a:tcPr marL="80649" marR="80649" marT="40325" marB="40325"/>
                </a:tc>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lang="de-DE" sz="1100" dirty="0" smtClean="0"/>
                        <a:t>Bildnachweis</a:t>
                      </a:r>
                    </a:p>
                  </a:txBody>
                  <a:tcPr marL="50706" marR="50706" marT="25354" marB="25354"/>
                </a:tc>
                <a:extLst>
                  <a:ext uri="{0D108BD9-81ED-4DB2-BD59-A6C34878D82A}">
                    <a16:rowId xmlns:a16="http://schemas.microsoft.com/office/drawing/2014/main" val="2539214808"/>
                  </a:ext>
                </a:extLst>
              </a:tr>
              <a:tr h="233492">
                <a:tc>
                  <a:txBody>
                    <a:bodyPr/>
                    <a:lstStyle/>
                    <a:p>
                      <a:pPr algn="l"/>
                      <a:r>
                        <a:rPr lang="de-DE" sz="1100" dirty="0" smtClean="0"/>
                        <a:t>63</a:t>
                      </a:r>
                      <a:endParaRPr lang="de-DE" sz="1100" dirty="0"/>
                    </a:p>
                  </a:txBody>
                  <a:tcPr marL="80649" marR="80649" marT="40325" marB="40325"/>
                </a:tc>
                <a:tc>
                  <a:txBody>
                    <a:bodyPr/>
                    <a:lstStyle/>
                    <a:p>
                      <a:r>
                        <a:rPr lang="de-DE" sz="1100" dirty="0" smtClean="0"/>
                        <a:t>Weiterführende Literatur und Links</a:t>
                      </a:r>
                      <a:endParaRPr lang="de-DE" sz="1100" dirty="0"/>
                    </a:p>
                  </a:txBody>
                  <a:tcPr marL="50706" marR="50706" marT="25354" marB="25354"/>
                </a:tc>
                <a:extLst>
                  <a:ext uri="{0D108BD9-81ED-4DB2-BD59-A6C34878D82A}">
                    <a16:rowId xmlns:a16="http://schemas.microsoft.com/office/drawing/2014/main" val="3704581907"/>
                  </a:ext>
                </a:extLst>
              </a:tr>
            </a:tbl>
          </a:graphicData>
        </a:graphic>
      </p:graphicFrame>
    </p:spTree>
    <p:extLst>
      <p:ext uri="{BB962C8B-B14F-4D97-AF65-F5344CB8AC3E}">
        <p14:creationId xmlns:p14="http://schemas.microsoft.com/office/powerpoint/2010/main" val="847573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552441" y="612279"/>
            <a:ext cx="6670692" cy="9683155"/>
            <a:chOff x="534056" y="701366"/>
            <a:chExt cx="6670692" cy="9683155"/>
          </a:xfrm>
        </p:grpSpPr>
        <p:pic>
          <p:nvPicPr>
            <p:cNvPr id="29" name="Bild 2"/>
            <p:cNvPicPr>
              <a:picLocks noChangeAspect="1"/>
            </p:cNvPicPr>
            <p:nvPr/>
          </p:nvPicPr>
          <p:blipFill>
            <a:blip r:embed="rId2"/>
            <a:stretch>
              <a:fillRect/>
            </a:stretch>
          </p:blipFill>
          <p:spPr>
            <a:xfrm>
              <a:off x="547408" y="701366"/>
              <a:ext cx="6657340" cy="3209368"/>
            </a:xfrm>
            <a:prstGeom prst="rect">
              <a:avLst/>
            </a:prstGeom>
          </p:spPr>
        </p:pic>
        <p:pic>
          <p:nvPicPr>
            <p:cNvPr id="31" name="Bild 9"/>
            <p:cNvPicPr>
              <a:picLocks noChangeAspect="1"/>
            </p:cNvPicPr>
            <p:nvPr/>
          </p:nvPicPr>
          <p:blipFill>
            <a:blip r:embed="rId3"/>
            <a:stretch>
              <a:fillRect/>
            </a:stretch>
          </p:blipFill>
          <p:spPr>
            <a:xfrm>
              <a:off x="570827" y="4764865"/>
              <a:ext cx="6432204" cy="2693751"/>
            </a:xfrm>
            <a:prstGeom prst="rect">
              <a:avLst/>
            </a:prstGeom>
            <a:noFill/>
          </p:spPr>
        </p:pic>
        <p:grpSp>
          <p:nvGrpSpPr>
            <p:cNvPr id="32" name="Gruppieren 31"/>
            <p:cNvGrpSpPr/>
            <p:nvPr/>
          </p:nvGrpSpPr>
          <p:grpSpPr>
            <a:xfrm>
              <a:off x="534056" y="8266585"/>
              <a:ext cx="6660964" cy="2117936"/>
              <a:chOff x="543783" y="6881273"/>
              <a:chExt cx="6660964" cy="2117936"/>
            </a:xfrm>
          </p:grpSpPr>
          <p:sp>
            <p:nvSpPr>
              <p:cNvPr id="34" name="Inhaltsplatzhalter 5"/>
              <p:cNvSpPr txBox="1">
                <a:spLocks/>
              </p:cNvSpPr>
              <p:nvPr/>
            </p:nvSpPr>
            <p:spPr>
              <a:xfrm>
                <a:off x="543783" y="6881273"/>
                <a:ext cx="6660964" cy="2117936"/>
              </a:xfrm>
              <a:prstGeom prst="rect">
                <a:avLst/>
              </a:prstGeom>
              <a:solidFill>
                <a:srgbClr val="FFCC66"/>
              </a:solidFill>
              <a:ln>
                <a:noFill/>
              </a:ln>
            </p:spPr>
            <p:txBody>
              <a:bodyPr vert="horz" lIns="106802" tIns="53401" rIns="106802" bIns="53401"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200" dirty="0" smtClean="0">
                  <a:solidFill>
                    <a:schemeClr val="tx1">
                      <a:tint val="75000"/>
                    </a:schemeClr>
                  </a:solidFill>
                  <a:latin typeface="Times New Roman"/>
                  <a:cs typeface="Times New Roman"/>
                </a:endParaRPr>
              </a:p>
              <a:p>
                <a:endParaRPr lang="de-DE" sz="1200" dirty="0">
                  <a:solidFill>
                    <a:schemeClr val="tx1">
                      <a:tint val="75000"/>
                    </a:schemeClr>
                  </a:solidFill>
                </a:endParaRPr>
              </a:p>
            </p:txBody>
          </p:sp>
          <p:sp>
            <p:nvSpPr>
              <p:cNvPr id="35" name="Textfeld 2"/>
              <p:cNvSpPr txBox="1"/>
              <p:nvPr/>
            </p:nvSpPr>
            <p:spPr>
              <a:xfrm>
                <a:off x="570827" y="7218600"/>
                <a:ext cx="6633919" cy="155427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2800" b="1" dirty="0" smtClean="0">
                    <a:solidFill>
                      <a:schemeClr val="bg1"/>
                    </a:solidFill>
                    <a:latin typeface="Gabriola" panose="04040605051002020D02" pitchFamily="82" charset="0"/>
                  </a:rPr>
                  <a:t>„Freunde sind wie Ziegen,</a:t>
                </a:r>
              </a:p>
              <a:p>
                <a:pPr algn="ctr"/>
                <a:r>
                  <a:rPr lang="de-DE" sz="2800" b="1" dirty="0" smtClean="0">
                    <a:solidFill>
                      <a:schemeClr val="bg1"/>
                    </a:solidFill>
                    <a:latin typeface="Gabriola" panose="04040605051002020D02" pitchFamily="82" charset="0"/>
                  </a:rPr>
                  <a:t>die uns am Weg begrüßen</a:t>
                </a:r>
              </a:p>
              <a:p>
                <a:pPr algn="ctr"/>
                <a:r>
                  <a:rPr lang="de-DE" sz="2800" b="1" dirty="0" smtClean="0">
                    <a:solidFill>
                      <a:schemeClr val="bg1"/>
                    </a:solidFill>
                    <a:latin typeface="Gabriola" panose="04040605051002020D02" pitchFamily="82" charset="0"/>
                  </a:rPr>
                  <a:t>und uns zum Dialog einladen!“</a:t>
                </a:r>
              </a:p>
              <a:p>
                <a:pPr algn="ctr"/>
                <a:r>
                  <a:rPr lang="de-DE" sz="1100" dirty="0" smtClean="0">
                    <a:solidFill>
                      <a:schemeClr val="bg1"/>
                    </a:solidFill>
                    <a:latin typeface="Gabriola" panose="04040605051002020D02" pitchFamily="82" charset="0"/>
                  </a:rPr>
                  <a:t>Carola Otterstedt</a:t>
                </a:r>
                <a:endParaRPr lang="de-DE" sz="1100" dirty="0">
                  <a:solidFill>
                    <a:schemeClr val="bg1"/>
                  </a:solidFill>
                  <a:latin typeface="Gabriola" panose="04040605051002020D02" pitchFamily="82" charset="0"/>
                </a:endParaRPr>
              </a:p>
            </p:txBody>
          </p:sp>
        </p:grpSp>
        <p:sp>
          <p:nvSpPr>
            <p:cNvPr id="33" name="Rechteck 32"/>
            <p:cNvSpPr/>
            <p:nvPr/>
          </p:nvSpPr>
          <p:spPr>
            <a:xfrm>
              <a:off x="534056" y="6543006"/>
              <a:ext cx="3046582" cy="969496"/>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100" b="1" dirty="0" smtClean="0">
                <a:solidFill>
                  <a:srgbClr val="99CC00"/>
                </a:solidFill>
              </a:endParaRPr>
            </a:p>
            <a:p>
              <a:r>
                <a:rPr lang="de-DE" sz="1200" b="1" dirty="0" smtClean="0">
                  <a:solidFill>
                    <a:srgbClr val="99CC00"/>
                  </a:solidFill>
                </a:rPr>
                <a:t>Kontakt zum Freundeskreis</a:t>
              </a:r>
            </a:p>
            <a:p>
              <a:r>
                <a:rPr lang="de-DE" sz="1200" dirty="0" smtClean="0">
                  <a:solidFill>
                    <a:schemeClr val="bg1">
                      <a:lumMod val="50000"/>
                    </a:schemeClr>
                  </a:solidFill>
                </a:rPr>
                <a:t>www.buendnis-mensch-und-tier.de</a:t>
              </a:r>
              <a:endParaRPr lang="de-DE" sz="1200" dirty="0">
                <a:solidFill>
                  <a:schemeClr val="bg1">
                    <a:lumMod val="50000"/>
                  </a:schemeClr>
                </a:solidFill>
              </a:endParaRPr>
            </a:p>
            <a:p>
              <a:endParaRPr lang="de-DE" sz="1100" dirty="0" smtClean="0"/>
            </a:p>
            <a:p>
              <a:endParaRPr lang="de-DE" sz="1100" dirty="0"/>
            </a:p>
          </p:txBody>
        </p:sp>
      </p:grpSp>
    </p:spTree>
    <p:extLst>
      <p:ext uri="{BB962C8B-B14F-4D97-AF65-F5344CB8AC3E}">
        <p14:creationId xmlns:p14="http://schemas.microsoft.com/office/powerpoint/2010/main" val="1508876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2395</Words>
  <Application>Microsoft Office PowerPoint</Application>
  <PresentationFormat>Benutzerdefiniert</PresentationFormat>
  <Paragraphs>181</Paragraphs>
  <Slides>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vt:i4>
      </vt:variant>
    </vt:vector>
  </HeadingPairs>
  <TitlesOfParts>
    <vt:vector size="14" baseType="lpstr">
      <vt:lpstr>Arial</vt:lpstr>
      <vt:lpstr>Calibri</vt:lpstr>
      <vt:lpstr>Calibri Light</vt:lpstr>
      <vt:lpstr>Castellar</vt:lpstr>
      <vt:lpstr>Gabriola</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Carola Otterstedt</dc:creator>
  <cp:lastModifiedBy>Otterstedt</cp:lastModifiedBy>
  <cp:revision>632</cp:revision>
  <cp:lastPrinted>2016-12-24T07:39:34Z</cp:lastPrinted>
  <dcterms:created xsi:type="dcterms:W3CDTF">2016-12-22T11:55:31Z</dcterms:created>
  <dcterms:modified xsi:type="dcterms:W3CDTF">2020-07-25T06:58:39Z</dcterms:modified>
</cp:coreProperties>
</file>